
<file path=[Content_Types].xml><?xml version="1.0" encoding="utf-8"?>
<Types xmlns="http://schemas.openxmlformats.org/package/2006/content-types">
  <Default Extension="png" ContentType="image/png"/>
  <Default Extension="svg" ContentType="image/svg+xml"/>
  <Default Extension="bin" ContentType="application/vnd.openxmlformats-officedocument.oleObject"/>
  <Default Extension="jpeg" ContentType="image/jpeg"/>
  <Default Extension="rels" ContentType="application/vnd.openxmlformats-package.relationships+xml"/>
  <Default Extension="xml" ContentType="application/xml"/>
  <Default Extension="fntdata" ContentType="application/x-fontdata"/>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4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8" r:id="rId43"/>
    <p:sldId id="299" r:id="rId44"/>
    <p:sldId id="300" r:id="rId45"/>
    <p:sldId id="301" r:id="rId46"/>
  </p:sldIdLst>
  <p:sldSz cx="18288000" cy="10287000"/>
  <p:notesSz cx="6858000" cy="9144000"/>
  <p:embeddedFontLst>
    <p:embeddedFont>
      <p:font typeface="Calibri" panose="020F0502020204030204" pitchFamily="34" charset="0"/>
      <p:regular r:id="rId48"/>
      <p:bold r:id="rId49"/>
      <p:italic r:id="rId50"/>
      <p:boldItalic r:id="rId51"/>
    </p:embeddedFont>
    <p:embeddedFont>
      <p:font typeface="Noto Sans" panose="020B0604020202020204" charset="0"/>
      <p:regular r:id="rId52"/>
    </p:embeddedFont>
    <p:embeddedFont>
      <p:font typeface="Noto Sans Bold" panose="020B0604020202020204" charset="0"/>
      <p:regular r:id="rId53"/>
    </p:embeddedFont>
    <p:embeddedFont>
      <p:font typeface="Noto Sans Bold Italics" panose="020B0604020202020204" charset="0"/>
      <p:regular r:id="rId54"/>
    </p:embeddedFont>
    <p:embeddedFont>
      <p:font typeface="Noto Sans Italics" panose="020B0604020202020204" charset="0"/>
      <p:regular r:id="rId55"/>
    </p:embeddedFont>
    <p:embeddedFont>
      <p:font typeface="Sigmar One" panose="020B0604020202020204" charset="0"/>
      <p:regular r:id="rId5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39" d="100"/>
          <a:sy n="39" d="100"/>
        </p:scale>
        <p:origin x="940" y="3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font" Target="fonts/font3.fntdata"/><Relationship Id="rId55" Type="http://schemas.openxmlformats.org/officeDocument/2006/relationships/font" Target="fonts/font8.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6.fntdata"/><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1.fntdata"/><Relationship Id="rId56" Type="http://schemas.openxmlformats.org/officeDocument/2006/relationships/font" Target="fonts/font9.fntdata"/><Relationship Id="rId8" Type="http://schemas.openxmlformats.org/officeDocument/2006/relationships/slide" Target="slides/slide7.xml"/><Relationship Id="rId51" Type="http://schemas.openxmlformats.org/officeDocument/2006/relationships/font" Target="fonts/font4.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2.fntdata"/><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5.fntdata"/><Relationship Id="rId60"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9.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18.11.2025</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11/18/2025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11/18/2025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11/18/2025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11/18/2025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11/18/2025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image" Target="../media/image29.png"/><Relationship Id="rId5" Type="http://schemas.openxmlformats.org/officeDocument/2006/relationships/oleObject" Target="../embeddings/oleObject1.bin"/><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png"/><Relationship Id="rId7" Type="http://schemas.openxmlformats.org/officeDocument/2006/relationships/image" Target="../media/image6.sv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37.png"/><Relationship Id="rId4" Type="http://schemas.openxmlformats.org/officeDocument/2006/relationships/image" Target="../media/image36.png"/></Relationships>
</file>

<file path=ppt/slides/_rels/slide2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0.png"/><Relationship Id="rId4" Type="http://schemas.openxmlformats.org/officeDocument/2006/relationships/image" Target="../media/image39.png"/></Relationships>
</file>

<file path=ppt/slides/_rels/slide22.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4.svg"/><Relationship Id="rId5" Type="http://schemas.openxmlformats.org/officeDocument/2006/relationships/image" Target="../media/image43.png"/><Relationship Id="rId4" Type="http://schemas.openxmlformats.org/officeDocument/2006/relationships/image" Target="../media/image42.png"/></Relationships>
</file>

<file path=ppt/slides/_rels/slide2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9.svg"/><Relationship Id="rId5" Type="http://schemas.openxmlformats.org/officeDocument/2006/relationships/image" Target="../media/image48.png"/><Relationship Id="rId4" Type="http://schemas.openxmlformats.org/officeDocument/2006/relationships/image" Target="../media/image47.png"/></Relationships>
</file>

<file path=ppt/slides/_rels/slide24.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54.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2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7.xml"/><Relationship Id="rId5" Type="http://schemas.openxmlformats.org/officeDocument/2006/relationships/image" Target="../media/image58.jpeg"/><Relationship Id="rId4" Type="http://schemas.openxmlformats.org/officeDocument/2006/relationships/image" Target="../media/image57.png"/></Relationships>
</file>

<file path=ppt/slides/_rels/slide2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5.png"/><Relationship Id="rId1" Type="http://schemas.openxmlformats.org/officeDocument/2006/relationships/slideLayout" Target="../slideLayouts/slideLayout7.xml"/><Relationship Id="rId5" Type="http://schemas.openxmlformats.org/officeDocument/2006/relationships/image" Target="../media/image62.png"/><Relationship Id="rId4" Type="http://schemas.openxmlformats.org/officeDocument/2006/relationships/image" Target="../media/image61.png"/></Relationships>
</file>

<file path=ppt/slides/_rels/slide2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55.png"/><Relationship Id="rId1" Type="http://schemas.openxmlformats.org/officeDocument/2006/relationships/slideLayout" Target="../slideLayouts/slideLayout7.xml"/><Relationship Id="rId5" Type="http://schemas.openxmlformats.org/officeDocument/2006/relationships/image" Target="../media/image66.png"/><Relationship Id="rId4" Type="http://schemas.openxmlformats.org/officeDocument/2006/relationships/image" Target="../media/image65.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55.png"/><Relationship Id="rId1" Type="http://schemas.openxmlformats.org/officeDocument/2006/relationships/slideLayout" Target="../slideLayouts/slideLayout7.xml"/><Relationship Id="rId4" Type="http://schemas.openxmlformats.org/officeDocument/2006/relationships/image" Target="../media/image68.png"/></Relationships>
</file>

<file path=ppt/slides/_rels/slide3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55.png"/><Relationship Id="rId1" Type="http://schemas.openxmlformats.org/officeDocument/2006/relationships/slideLayout" Target="../slideLayouts/slideLayout7.xml"/><Relationship Id="rId5" Type="http://schemas.openxmlformats.org/officeDocument/2006/relationships/image" Target="../media/image71.png"/><Relationship Id="rId4" Type="http://schemas.openxmlformats.org/officeDocument/2006/relationships/image" Target="../media/image70.png"/></Relationships>
</file>

<file path=ppt/slides/_rels/slide3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55.png"/><Relationship Id="rId1" Type="http://schemas.openxmlformats.org/officeDocument/2006/relationships/slideLayout" Target="../slideLayouts/slideLayout7.xml"/><Relationship Id="rId4" Type="http://schemas.openxmlformats.org/officeDocument/2006/relationships/image" Target="../media/image73.png"/></Relationships>
</file>

<file path=ppt/slides/_rels/slide3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55.png"/><Relationship Id="rId1" Type="http://schemas.openxmlformats.org/officeDocument/2006/relationships/slideLayout" Target="../slideLayouts/slideLayout7.xml"/><Relationship Id="rId4" Type="http://schemas.openxmlformats.org/officeDocument/2006/relationships/image" Target="../media/image75.jpeg"/></Relationships>
</file>

<file path=ppt/slides/_rels/slide3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55.png"/><Relationship Id="rId1" Type="http://schemas.openxmlformats.org/officeDocument/2006/relationships/slideLayout" Target="../slideLayouts/slideLayout7.xml"/><Relationship Id="rId4" Type="http://schemas.openxmlformats.org/officeDocument/2006/relationships/image" Target="../media/image77.png"/></Relationships>
</file>

<file path=ppt/slides/_rels/slide3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55.png"/><Relationship Id="rId1" Type="http://schemas.openxmlformats.org/officeDocument/2006/relationships/slideLayout" Target="../slideLayouts/slideLayout7.xml"/><Relationship Id="rId5" Type="http://schemas.openxmlformats.org/officeDocument/2006/relationships/image" Target="../media/image80.svg"/><Relationship Id="rId4" Type="http://schemas.openxmlformats.org/officeDocument/2006/relationships/image" Target="../media/image79.png"/></Relationships>
</file>

<file path=ppt/slides/_rels/slide36.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55.png"/><Relationship Id="rId1" Type="http://schemas.openxmlformats.org/officeDocument/2006/relationships/slideLayout" Target="../slideLayouts/slideLayout7.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s/_rels/slide3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55.png"/><Relationship Id="rId1" Type="http://schemas.openxmlformats.org/officeDocument/2006/relationships/slideLayout" Target="../slideLayouts/slideLayout7.xml"/><Relationship Id="rId5" Type="http://schemas.openxmlformats.org/officeDocument/2006/relationships/image" Target="../media/image87.svg"/><Relationship Id="rId4" Type="http://schemas.openxmlformats.org/officeDocument/2006/relationships/image" Target="../media/image86.png"/></Relationships>
</file>

<file path=ppt/slides/_rels/slide38.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55.png"/><Relationship Id="rId1" Type="http://schemas.openxmlformats.org/officeDocument/2006/relationships/slideLayout" Target="../slideLayouts/slideLayout7.xml"/><Relationship Id="rId4" Type="http://schemas.openxmlformats.org/officeDocument/2006/relationships/image" Target="../media/image89.png"/></Relationships>
</file>

<file path=ppt/slides/_rels/slide3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55.png"/><Relationship Id="rId1" Type="http://schemas.openxmlformats.org/officeDocument/2006/relationships/slideLayout" Target="../slideLayouts/slideLayout7.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91.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4.svg"/></Relationships>
</file>

<file path=ppt/slides/_rels/slide40.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55.png"/><Relationship Id="rId1" Type="http://schemas.openxmlformats.org/officeDocument/2006/relationships/slideLayout" Target="../slideLayouts/slideLayout7.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95.png"/></Relationships>
</file>

<file path=ppt/slides/_rels/slide41.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55.png"/><Relationship Id="rId1" Type="http://schemas.openxmlformats.org/officeDocument/2006/relationships/slideLayout" Target="../slideLayouts/slideLayout7.xml"/><Relationship Id="rId6" Type="http://schemas.openxmlformats.org/officeDocument/2006/relationships/image" Target="../media/image100.png"/><Relationship Id="rId5" Type="http://schemas.openxmlformats.org/officeDocument/2006/relationships/image" Target="../media/image97.png"/><Relationship Id="rId4" Type="http://schemas.openxmlformats.org/officeDocument/2006/relationships/image" Target="../media/image99.png"/></Relationships>
</file>

<file path=ppt/slides/_rels/slide4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png"/><Relationship Id="rId7"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svg"/><Relationship Id="rId4" Type="http://schemas.openxmlformats.org/officeDocument/2006/relationships/image" Target="../media/image13.png"/><Relationship Id="rId9" Type="http://schemas.openxmlformats.org/officeDocument/2006/relationships/image" Target="../media/image18.sv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0" y="-19050"/>
            <a:ext cx="18288000" cy="10433956"/>
            <a:chOff x="0" y="0"/>
            <a:chExt cx="24384000" cy="13911942"/>
          </a:xfrm>
        </p:grpSpPr>
        <p:sp>
          <p:nvSpPr>
            <p:cNvPr id="3" name="Freeform 3"/>
            <p:cNvSpPr/>
            <p:nvPr/>
          </p:nvSpPr>
          <p:spPr>
            <a:xfrm>
              <a:off x="0" y="0"/>
              <a:ext cx="24384000" cy="13911962"/>
            </a:xfrm>
            <a:custGeom>
              <a:avLst/>
              <a:gdLst/>
              <a:ahLst/>
              <a:cxnLst/>
              <a:rect l="l" t="t" r="r" b="b"/>
              <a:pathLst>
                <a:path w="24384000" h="13911962">
                  <a:moveTo>
                    <a:pt x="0" y="0"/>
                  </a:moveTo>
                  <a:lnTo>
                    <a:pt x="24384000" y="0"/>
                  </a:lnTo>
                  <a:lnTo>
                    <a:pt x="24384000" y="13911962"/>
                  </a:lnTo>
                  <a:lnTo>
                    <a:pt x="0" y="13911962"/>
                  </a:lnTo>
                  <a:lnTo>
                    <a:pt x="0" y="0"/>
                  </a:lnTo>
                  <a:close/>
                </a:path>
              </a:pathLst>
            </a:custGeom>
            <a:blipFill>
              <a:blip r:embed="rId3"/>
              <a:stretch>
                <a:fillRect r="-1428"/>
              </a:stretch>
            </a:blipFill>
          </p:spPr>
        </p:sp>
      </p:grpSp>
      <p:sp>
        <p:nvSpPr>
          <p:cNvPr id="4" name="Freeform 4"/>
          <p:cNvSpPr/>
          <p:nvPr/>
        </p:nvSpPr>
        <p:spPr>
          <a:xfrm>
            <a:off x="8847514" y="3335970"/>
            <a:ext cx="9440486" cy="6059368"/>
          </a:xfrm>
          <a:custGeom>
            <a:avLst/>
            <a:gdLst/>
            <a:ahLst/>
            <a:cxnLst/>
            <a:rect l="l" t="t" r="r" b="b"/>
            <a:pathLst>
              <a:path w="9440486" h="6059368">
                <a:moveTo>
                  <a:pt x="0" y="0"/>
                </a:moveTo>
                <a:lnTo>
                  <a:pt x="9440486" y="0"/>
                </a:lnTo>
                <a:lnTo>
                  <a:pt x="9440486" y="6059368"/>
                </a:lnTo>
                <a:lnTo>
                  <a:pt x="0" y="6059368"/>
                </a:lnTo>
                <a:lnTo>
                  <a:pt x="0" y="0"/>
                </a:lnTo>
                <a:close/>
              </a:path>
            </a:pathLst>
          </a:custGeom>
          <a:blipFill>
            <a:blip r:embed="rId4"/>
            <a:stretch>
              <a:fillRect l="-12258" r="-336" b="-23015"/>
            </a:stretch>
          </a:blipFill>
        </p:spPr>
      </p:sp>
      <p:sp>
        <p:nvSpPr>
          <p:cNvPr id="5" name="TextBox 5"/>
          <p:cNvSpPr txBox="1"/>
          <p:nvPr/>
        </p:nvSpPr>
        <p:spPr>
          <a:xfrm>
            <a:off x="9087922" y="4819967"/>
            <a:ext cx="112157" cy="580390"/>
          </a:xfrm>
          <a:prstGeom prst="rect">
            <a:avLst/>
          </a:prstGeom>
        </p:spPr>
        <p:txBody>
          <a:bodyPr lIns="0" tIns="0" rIns="0" bIns="0" rtlCol="0" anchor="t">
            <a:spAutoFit/>
          </a:bodyPr>
          <a:lstStyle/>
          <a:p>
            <a:pPr algn="ctr">
              <a:lnSpc>
                <a:spcPts val="4759"/>
              </a:lnSpc>
              <a:spcBef>
                <a:spcPct val="0"/>
              </a:spcBef>
            </a:pPr>
            <a:r>
              <a:rPr lang="en-US" sz="3399">
                <a:solidFill>
                  <a:srgbClr val="000000"/>
                </a:solidFill>
                <a:latin typeface="Noto Sans"/>
                <a:ea typeface="Noto Sans"/>
                <a:cs typeface="Noto Sans"/>
                <a:sym typeface="Noto Sans"/>
              </a:rPr>
              <a:t> </a:t>
            </a:r>
          </a:p>
        </p:txBody>
      </p:sp>
      <p:sp>
        <p:nvSpPr>
          <p:cNvPr id="6" name="TextBox 6"/>
          <p:cNvSpPr txBox="1"/>
          <p:nvPr/>
        </p:nvSpPr>
        <p:spPr>
          <a:xfrm>
            <a:off x="1028700" y="160389"/>
            <a:ext cx="15085576" cy="580390"/>
          </a:xfrm>
          <a:prstGeom prst="rect">
            <a:avLst/>
          </a:prstGeom>
        </p:spPr>
        <p:txBody>
          <a:bodyPr lIns="0" tIns="0" rIns="0" bIns="0" rtlCol="0" anchor="t">
            <a:spAutoFit/>
          </a:bodyPr>
          <a:lstStyle/>
          <a:p>
            <a:pPr algn="ctr">
              <a:lnSpc>
                <a:spcPts val="4759"/>
              </a:lnSpc>
              <a:spcBef>
                <a:spcPct val="0"/>
              </a:spcBef>
            </a:pPr>
            <a:r>
              <a:rPr lang="en-US" sz="3399">
                <a:solidFill>
                  <a:srgbClr val="FFFFFF"/>
                </a:solidFill>
                <a:latin typeface="Noto Sans"/>
                <a:ea typeface="Noto Sans"/>
                <a:cs typeface="Noto Sans"/>
                <a:sym typeface="Noto Sans"/>
              </a:rPr>
              <a:t>TRƯỜNG ĐẠI HỌC GIAO THÔNG VẬN TẢI PHÂN HIỆU TẠI TP. HỒ CHÍ MINH</a:t>
            </a:r>
          </a:p>
        </p:txBody>
      </p:sp>
      <p:sp>
        <p:nvSpPr>
          <p:cNvPr id="7" name="TextBox 7"/>
          <p:cNvSpPr txBox="1"/>
          <p:nvPr/>
        </p:nvSpPr>
        <p:spPr>
          <a:xfrm>
            <a:off x="6288881" y="962025"/>
            <a:ext cx="4565213" cy="1180465"/>
          </a:xfrm>
          <a:prstGeom prst="rect">
            <a:avLst/>
          </a:prstGeom>
        </p:spPr>
        <p:txBody>
          <a:bodyPr lIns="0" tIns="0" rIns="0" bIns="0" rtlCol="0" anchor="t">
            <a:spAutoFit/>
          </a:bodyPr>
          <a:lstStyle/>
          <a:p>
            <a:pPr algn="ctr">
              <a:lnSpc>
                <a:spcPts val="4759"/>
              </a:lnSpc>
              <a:spcBef>
                <a:spcPct val="0"/>
              </a:spcBef>
            </a:pPr>
            <a:r>
              <a:rPr lang="en-US" sz="3399">
                <a:solidFill>
                  <a:srgbClr val="FFFFFF"/>
                </a:solidFill>
                <a:latin typeface="Noto Sans"/>
                <a:ea typeface="Noto Sans"/>
                <a:cs typeface="Noto Sans"/>
                <a:sym typeface="Noto Sans"/>
              </a:rPr>
              <a:t>BÁO CÁO BÀI TẬP LỚN</a:t>
            </a:r>
          </a:p>
          <a:p>
            <a:pPr algn="ctr">
              <a:lnSpc>
                <a:spcPts val="4759"/>
              </a:lnSpc>
              <a:spcBef>
                <a:spcPct val="0"/>
              </a:spcBef>
            </a:pPr>
            <a:endParaRPr lang="en-US" sz="3399">
              <a:solidFill>
                <a:srgbClr val="FFFFFF"/>
              </a:solidFill>
              <a:latin typeface="Noto Sans"/>
              <a:ea typeface="Noto Sans"/>
              <a:cs typeface="Noto Sans"/>
              <a:sym typeface="Noto Sans"/>
            </a:endParaRPr>
          </a:p>
        </p:txBody>
      </p:sp>
      <p:sp>
        <p:nvSpPr>
          <p:cNvPr id="8" name="TextBox 8"/>
          <p:cNvSpPr txBox="1"/>
          <p:nvPr/>
        </p:nvSpPr>
        <p:spPr>
          <a:xfrm>
            <a:off x="1983746" y="1863724"/>
            <a:ext cx="1624846" cy="580390"/>
          </a:xfrm>
          <a:prstGeom prst="rect">
            <a:avLst/>
          </a:prstGeom>
        </p:spPr>
        <p:txBody>
          <a:bodyPr lIns="0" tIns="0" rIns="0" bIns="0" rtlCol="0" anchor="t">
            <a:spAutoFit/>
          </a:bodyPr>
          <a:lstStyle/>
          <a:p>
            <a:pPr algn="ctr">
              <a:lnSpc>
                <a:spcPts val="4759"/>
              </a:lnSpc>
              <a:spcBef>
                <a:spcPct val="0"/>
              </a:spcBef>
            </a:pPr>
            <a:r>
              <a:rPr lang="en-US" sz="3399" b="1">
                <a:solidFill>
                  <a:srgbClr val="000000"/>
                </a:solidFill>
                <a:latin typeface="Noto Sans Bold"/>
                <a:ea typeface="Noto Sans Bold"/>
                <a:cs typeface="Noto Sans Bold"/>
                <a:sym typeface="Noto Sans Bold"/>
              </a:rPr>
              <a:t>ĐỀ TÀI :</a:t>
            </a:r>
          </a:p>
        </p:txBody>
      </p:sp>
      <p:sp>
        <p:nvSpPr>
          <p:cNvPr id="9" name="TextBox 9"/>
          <p:cNvSpPr txBox="1"/>
          <p:nvPr/>
        </p:nvSpPr>
        <p:spPr>
          <a:xfrm>
            <a:off x="4165327" y="1806574"/>
            <a:ext cx="8381643" cy="1061722"/>
          </a:xfrm>
          <a:prstGeom prst="rect">
            <a:avLst/>
          </a:prstGeom>
        </p:spPr>
        <p:txBody>
          <a:bodyPr lIns="0" tIns="0" rIns="0" bIns="0" rtlCol="0" anchor="t">
            <a:spAutoFit/>
          </a:bodyPr>
          <a:lstStyle/>
          <a:p>
            <a:pPr algn="ctr">
              <a:lnSpc>
                <a:spcPts val="8679"/>
              </a:lnSpc>
              <a:spcBef>
                <a:spcPct val="0"/>
              </a:spcBef>
            </a:pPr>
            <a:r>
              <a:rPr lang="en-US" sz="6199">
                <a:solidFill>
                  <a:srgbClr val="000000"/>
                </a:solidFill>
                <a:latin typeface="Sigmar One"/>
                <a:ea typeface="Sigmar One"/>
                <a:cs typeface="Sigmar One"/>
                <a:sym typeface="Sigmar One"/>
              </a:rPr>
              <a:t>QUẢN LÝ SIÊU THỊ</a:t>
            </a:r>
          </a:p>
        </p:txBody>
      </p:sp>
      <p:sp>
        <p:nvSpPr>
          <p:cNvPr id="10" name="TextBox 10"/>
          <p:cNvSpPr txBox="1"/>
          <p:nvPr/>
        </p:nvSpPr>
        <p:spPr>
          <a:xfrm>
            <a:off x="0" y="3087371"/>
            <a:ext cx="8356149" cy="580390"/>
          </a:xfrm>
          <a:prstGeom prst="rect">
            <a:avLst/>
          </a:prstGeom>
        </p:spPr>
        <p:txBody>
          <a:bodyPr lIns="0" tIns="0" rIns="0" bIns="0" rtlCol="0" anchor="t">
            <a:spAutoFit/>
          </a:bodyPr>
          <a:lstStyle/>
          <a:p>
            <a:pPr algn="l">
              <a:lnSpc>
                <a:spcPts val="4759"/>
              </a:lnSpc>
              <a:spcBef>
                <a:spcPct val="0"/>
              </a:spcBef>
            </a:pPr>
            <a:r>
              <a:rPr lang="en-US" sz="3399" b="1" i="1">
                <a:solidFill>
                  <a:srgbClr val="000000"/>
                </a:solidFill>
                <a:latin typeface="Noto Sans Bold Italics"/>
                <a:ea typeface="Noto Sans Bold Italics"/>
                <a:cs typeface="Noto Sans Bold Italics"/>
                <a:sym typeface="Noto Sans Bold Italics"/>
              </a:rPr>
              <a:t>-Môn học: Cấu trúc Dữ liệu và Giải thuật </a:t>
            </a:r>
          </a:p>
        </p:txBody>
      </p:sp>
      <p:sp>
        <p:nvSpPr>
          <p:cNvPr id="11" name="TextBox 11"/>
          <p:cNvSpPr txBox="1"/>
          <p:nvPr/>
        </p:nvSpPr>
        <p:spPr>
          <a:xfrm>
            <a:off x="0" y="3886836"/>
            <a:ext cx="4284702" cy="580390"/>
          </a:xfrm>
          <a:prstGeom prst="rect">
            <a:avLst/>
          </a:prstGeom>
        </p:spPr>
        <p:txBody>
          <a:bodyPr lIns="0" tIns="0" rIns="0" bIns="0" rtlCol="0" anchor="t">
            <a:spAutoFit/>
          </a:bodyPr>
          <a:lstStyle/>
          <a:p>
            <a:pPr algn="just">
              <a:lnSpc>
                <a:spcPts val="4759"/>
              </a:lnSpc>
              <a:spcBef>
                <a:spcPct val="0"/>
              </a:spcBef>
            </a:pPr>
            <a:r>
              <a:rPr lang="en-US" sz="3399" b="1" i="1">
                <a:solidFill>
                  <a:srgbClr val="000000"/>
                </a:solidFill>
                <a:latin typeface="Noto Sans Bold Italics"/>
                <a:ea typeface="Noto Sans Bold Italics"/>
                <a:cs typeface="Noto Sans Bold Italics"/>
                <a:sym typeface="Noto Sans Bold Italics"/>
              </a:rPr>
              <a:t>-Thực hiện: NHÓM 16</a:t>
            </a:r>
          </a:p>
        </p:txBody>
      </p:sp>
      <p:sp>
        <p:nvSpPr>
          <p:cNvPr id="12" name="TextBox 12"/>
          <p:cNvSpPr txBox="1"/>
          <p:nvPr/>
        </p:nvSpPr>
        <p:spPr>
          <a:xfrm>
            <a:off x="-270581" y="4519930"/>
            <a:ext cx="8401629" cy="1180465"/>
          </a:xfrm>
          <a:prstGeom prst="rect">
            <a:avLst/>
          </a:prstGeom>
        </p:spPr>
        <p:txBody>
          <a:bodyPr lIns="0" tIns="0" rIns="0" bIns="0" rtlCol="0" anchor="t">
            <a:spAutoFit/>
          </a:bodyPr>
          <a:lstStyle/>
          <a:p>
            <a:pPr algn="ctr">
              <a:lnSpc>
                <a:spcPts val="4759"/>
              </a:lnSpc>
              <a:spcBef>
                <a:spcPct val="0"/>
              </a:spcBef>
            </a:pPr>
            <a:r>
              <a:rPr lang="en-US" sz="3399" b="1" i="1">
                <a:solidFill>
                  <a:srgbClr val="000000"/>
                </a:solidFill>
                <a:latin typeface="Noto Sans Bold Italics"/>
                <a:ea typeface="Noto Sans Bold Italics"/>
                <a:cs typeface="Noto Sans Bold Italics"/>
                <a:sym typeface="Noto Sans Bold Italics"/>
              </a:rPr>
              <a:t>-THÀNH VIÊN: QUỐC ĐẠT, HÙNG ANH, ĐỨC HÂN, QUỐC CƯỜNG</a:t>
            </a:r>
          </a:p>
        </p:txBody>
      </p:sp>
      <p:sp>
        <p:nvSpPr>
          <p:cNvPr id="13" name="TextBox 13"/>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Noto Sans"/>
                <a:ea typeface="Noto Sans"/>
                <a:cs typeface="Noto Sans"/>
                <a:sym typeface="Noto Sans"/>
              </a:rPr>
              <a:t>1</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0" y="0"/>
            <a:ext cx="18288000" cy="10433956"/>
            <a:chOff x="0" y="0"/>
            <a:chExt cx="24384000" cy="13911942"/>
          </a:xfrm>
        </p:grpSpPr>
        <p:sp>
          <p:nvSpPr>
            <p:cNvPr id="3" name="Freeform 3"/>
            <p:cNvSpPr/>
            <p:nvPr/>
          </p:nvSpPr>
          <p:spPr>
            <a:xfrm>
              <a:off x="0" y="0"/>
              <a:ext cx="24384000" cy="13911962"/>
            </a:xfrm>
            <a:custGeom>
              <a:avLst/>
              <a:gdLst/>
              <a:ahLst/>
              <a:cxnLst/>
              <a:rect l="l" t="t" r="r" b="b"/>
              <a:pathLst>
                <a:path w="24384000" h="13911962">
                  <a:moveTo>
                    <a:pt x="0" y="0"/>
                  </a:moveTo>
                  <a:lnTo>
                    <a:pt x="24384000" y="0"/>
                  </a:lnTo>
                  <a:lnTo>
                    <a:pt x="24384000" y="13911962"/>
                  </a:lnTo>
                  <a:lnTo>
                    <a:pt x="0" y="13911962"/>
                  </a:lnTo>
                  <a:lnTo>
                    <a:pt x="0" y="0"/>
                  </a:lnTo>
                  <a:close/>
                </a:path>
              </a:pathLst>
            </a:custGeom>
            <a:blipFill>
              <a:blip r:embed="rId3"/>
              <a:stretch>
                <a:fillRect r="-1428"/>
              </a:stretch>
            </a:blipFill>
          </p:spPr>
        </p:sp>
      </p:grpSp>
      <p:sp>
        <p:nvSpPr>
          <p:cNvPr id="4" name="Freeform 4"/>
          <p:cNvSpPr/>
          <p:nvPr/>
        </p:nvSpPr>
        <p:spPr>
          <a:xfrm>
            <a:off x="9626532" y="3882365"/>
            <a:ext cx="8661468" cy="5565039"/>
          </a:xfrm>
          <a:custGeom>
            <a:avLst/>
            <a:gdLst/>
            <a:ahLst/>
            <a:cxnLst/>
            <a:rect l="l" t="t" r="r" b="b"/>
            <a:pathLst>
              <a:path w="8661468" h="5565039">
                <a:moveTo>
                  <a:pt x="0" y="0"/>
                </a:moveTo>
                <a:lnTo>
                  <a:pt x="8661468" y="0"/>
                </a:lnTo>
                <a:lnTo>
                  <a:pt x="8661468" y="5565039"/>
                </a:lnTo>
                <a:lnTo>
                  <a:pt x="0" y="5565039"/>
                </a:lnTo>
                <a:lnTo>
                  <a:pt x="0" y="0"/>
                </a:lnTo>
                <a:close/>
              </a:path>
            </a:pathLst>
          </a:custGeom>
          <a:blipFill>
            <a:blip r:embed="rId4"/>
            <a:stretch>
              <a:fillRect t="-261" r="-2696" b="-261"/>
            </a:stretch>
          </a:blipFill>
        </p:spPr>
      </p:sp>
      <p:sp>
        <p:nvSpPr>
          <p:cNvPr id="5" name="TextBox 5"/>
          <p:cNvSpPr txBox="1"/>
          <p:nvPr/>
        </p:nvSpPr>
        <p:spPr>
          <a:xfrm>
            <a:off x="824496" y="2289318"/>
            <a:ext cx="9625012" cy="679450"/>
          </a:xfrm>
          <a:prstGeom prst="rect">
            <a:avLst/>
          </a:prstGeom>
        </p:spPr>
        <p:txBody>
          <a:bodyPr lIns="0" tIns="0" rIns="0" bIns="0" rtlCol="0" anchor="t">
            <a:spAutoFit/>
          </a:bodyPr>
          <a:lstStyle/>
          <a:p>
            <a:pPr algn="ctr">
              <a:lnSpc>
                <a:spcPts val="5599"/>
              </a:lnSpc>
              <a:spcBef>
                <a:spcPct val="0"/>
              </a:spcBef>
            </a:pPr>
            <a:r>
              <a:rPr lang="en-US" sz="3999" b="1" i="1">
                <a:solidFill>
                  <a:srgbClr val="000000"/>
                </a:solidFill>
                <a:latin typeface="Noto Sans Bold Italics"/>
                <a:ea typeface="Noto Sans Bold Italics"/>
                <a:cs typeface="Noto Sans Bold Italics"/>
                <a:sym typeface="Noto Sans Bold Italics"/>
              </a:rPr>
              <a:t>CHẠY THỬ PHẦN NHẬP XUẤT NHÂN VIÊN</a:t>
            </a:r>
          </a:p>
        </p:txBody>
      </p:sp>
      <p:sp>
        <p:nvSpPr>
          <p:cNvPr id="6" name="TextBox 6"/>
          <p:cNvSpPr txBox="1"/>
          <p:nvPr/>
        </p:nvSpPr>
        <p:spPr>
          <a:xfrm>
            <a:off x="544580" y="3406517"/>
            <a:ext cx="6704459" cy="6497686"/>
          </a:xfrm>
          <a:prstGeom prst="rect">
            <a:avLst/>
          </a:prstGeom>
        </p:spPr>
        <p:txBody>
          <a:bodyPr lIns="0" tIns="0" rIns="0" bIns="0" rtlCol="0" anchor="t">
            <a:spAutoFit/>
          </a:bodyPr>
          <a:lstStyle/>
          <a:p>
            <a:pPr algn="l">
              <a:lnSpc>
                <a:spcPts val="1987"/>
              </a:lnSpc>
              <a:spcBef>
                <a:spcPct val="0"/>
              </a:spcBef>
            </a:pPr>
            <a:r>
              <a:rPr lang="en-US" sz="1419" b="1" i="1">
                <a:solidFill>
                  <a:srgbClr val="000000"/>
                </a:solidFill>
                <a:latin typeface="Noto Sans Bold Italics"/>
                <a:ea typeface="Noto Sans Bold Italics"/>
                <a:cs typeface="Noto Sans Bold Italics"/>
                <a:sym typeface="Noto Sans Bold Italics"/>
              </a:rPr>
              <a:t>void nhap() {</a:t>
            </a:r>
          </a:p>
          <a:p>
            <a:pPr algn="l">
              <a:lnSpc>
                <a:spcPts val="1987"/>
              </a:lnSpc>
              <a:spcBef>
                <a:spcPct val="0"/>
              </a:spcBef>
            </a:pPr>
            <a:r>
              <a:rPr lang="en-US" sz="1419" b="1" i="1">
                <a:solidFill>
                  <a:srgbClr val="000000"/>
                </a:solidFill>
                <a:latin typeface="Noto Sans Bold Italics"/>
                <a:ea typeface="Noto Sans Bold Italics"/>
                <a:cs typeface="Noto Sans Bold Italics"/>
                <a:sym typeface="Noto Sans Bold Italics"/>
              </a:rPr>
              <a:t>        // Nh?p mã nhân viên, dùng getline d? có th? nh?p chu?i ch?a kho?ng tr?ng</a:t>
            </a:r>
          </a:p>
          <a:p>
            <a:pPr algn="l">
              <a:lnSpc>
                <a:spcPts val="1987"/>
              </a:lnSpc>
              <a:spcBef>
                <a:spcPct val="0"/>
              </a:spcBef>
            </a:pPr>
            <a:r>
              <a:rPr lang="en-US" sz="1419" b="1" i="1">
                <a:solidFill>
                  <a:srgbClr val="000000"/>
                </a:solidFill>
                <a:latin typeface="Noto Sans Bold Italics"/>
                <a:ea typeface="Noto Sans Bold Italics"/>
                <a:cs typeface="Noto Sans Bold Italics"/>
                <a:sym typeface="Noto Sans Bold Italics"/>
              </a:rPr>
              <a:t>        cout &lt;&lt; "   Nhap ma nhan vien: ";</a:t>
            </a:r>
          </a:p>
          <a:p>
            <a:pPr algn="l">
              <a:lnSpc>
                <a:spcPts val="1987"/>
              </a:lnSpc>
              <a:spcBef>
                <a:spcPct val="0"/>
              </a:spcBef>
            </a:pPr>
            <a:r>
              <a:rPr lang="en-US" sz="1419" b="1" i="1">
                <a:solidFill>
                  <a:srgbClr val="000000"/>
                </a:solidFill>
                <a:latin typeface="Noto Sans Bold Italics"/>
                <a:ea typeface="Noto Sans Bold Italics"/>
                <a:cs typeface="Noto Sans Bold Italics"/>
                <a:sym typeface="Noto Sans Bold Italics"/>
              </a:rPr>
              <a:t>        getline(cin &gt;&gt; ws, maNV); // ws d? b? qua ký t? tr?ng còn sót tru?c dó</a:t>
            </a:r>
          </a:p>
          <a:p>
            <a:pPr algn="l">
              <a:lnSpc>
                <a:spcPts val="1987"/>
              </a:lnSpc>
              <a:spcBef>
                <a:spcPct val="0"/>
              </a:spcBef>
            </a:pPr>
            <a:endParaRPr lang="en-US" sz="1419" b="1" i="1">
              <a:solidFill>
                <a:srgbClr val="000000"/>
              </a:solidFill>
              <a:latin typeface="Noto Sans Bold Italics"/>
              <a:ea typeface="Noto Sans Bold Italics"/>
              <a:cs typeface="Noto Sans Bold Italics"/>
              <a:sym typeface="Noto Sans Bold Italics"/>
            </a:endParaRPr>
          </a:p>
          <a:p>
            <a:pPr algn="l">
              <a:lnSpc>
                <a:spcPts val="1987"/>
              </a:lnSpc>
              <a:spcBef>
                <a:spcPct val="0"/>
              </a:spcBef>
            </a:pPr>
            <a:r>
              <a:rPr lang="en-US" sz="1419" b="1" i="1">
                <a:solidFill>
                  <a:srgbClr val="000000"/>
                </a:solidFill>
                <a:latin typeface="Noto Sans Bold Italics"/>
                <a:ea typeface="Noto Sans Bold Italics"/>
                <a:cs typeface="Noto Sans Bold Italics"/>
                <a:sym typeface="Noto Sans Bold Italics"/>
              </a:rPr>
              <a:t>        // Nh?p h? tên nhân viên</a:t>
            </a:r>
          </a:p>
          <a:p>
            <a:pPr algn="l">
              <a:lnSpc>
                <a:spcPts val="1987"/>
              </a:lnSpc>
              <a:spcBef>
                <a:spcPct val="0"/>
              </a:spcBef>
            </a:pPr>
            <a:r>
              <a:rPr lang="en-US" sz="1419" b="1" i="1">
                <a:solidFill>
                  <a:srgbClr val="000000"/>
                </a:solidFill>
                <a:latin typeface="Noto Sans Bold Italics"/>
                <a:ea typeface="Noto Sans Bold Italics"/>
                <a:cs typeface="Noto Sans Bold Italics"/>
                <a:sym typeface="Noto Sans Bold Italics"/>
              </a:rPr>
              <a:t>        cout &lt;&lt; "   Nhap ho ten: ";</a:t>
            </a:r>
          </a:p>
          <a:p>
            <a:pPr algn="l">
              <a:lnSpc>
                <a:spcPts val="1987"/>
              </a:lnSpc>
              <a:spcBef>
                <a:spcPct val="0"/>
              </a:spcBef>
            </a:pPr>
            <a:r>
              <a:rPr lang="en-US" sz="1419" b="1" i="1">
                <a:solidFill>
                  <a:srgbClr val="000000"/>
                </a:solidFill>
                <a:latin typeface="Noto Sans Bold Italics"/>
                <a:ea typeface="Noto Sans Bold Italics"/>
                <a:cs typeface="Noto Sans Bold Italics"/>
                <a:sym typeface="Noto Sans Bold Italics"/>
              </a:rPr>
              <a:t>        getline(cin, hoTen);</a:t>
            </a:r>
          </a:p>
          <a:p>
            <a:pPr algn="l">
              <a:lnSpc>
                <a:spcPts val="1987"/>
              </a:lnSpc>
              <a:spcBef>
                <a:spcPct val="0"/>
              </a:spcBef>
            </a:pPr>
            <a:endParaRPr lang="en-US" sz="1419" b="1" i="1">
              <a:solidFill>
                <a:srgbClr val="000000"/>
              </a:solidFill>
              <a:latin typeface="Noto Sans Bold Italics"/>
              <a:ea typeface="Noto Sans Bold Italics"/>
              <a:cs typeface="Noto Sans Bold Italics"/>
              <a:sym typeface="Noto Sans Bold Italics"/>
            </a:endParaRPr>
          </a:p>
          <a:p>
            <a:pPr algn="l">
              <a:lnSpc>
                <a:spcPts val="1987"/>
              </a:lnSpc>
              <a:spcBef>
                <a:spcPct val="0"/>
              </a:spcBef>
            </a:pPr>
            <a:r>
              <a:rPr lang="en-US" sz="1419" b="1" i="1">
                <a:solidFill>
                  <a:srgbClr val="000000"/>
                </a:solidFill>
                <a:latin typeface="Noto Sans Bold Italics"/>
                <a:ea typeface="Noto Sans Bold Italics"/>
                <a:cs typeface="Noto Sans Bold Italics"/>
                <a:sym typeface="Noto Sans Bold Italics"/>
              </a:rPr>
              <a:t>        // Nh?p ch?c v? nhân viên</a:t>
            </a:r>
          </a:p>
          <a:p>
            <a:pPr algn="l">
              <a:lnSpc>
                <a:spcPts val="1987"/>
              </a:lnSpc>
              <a:spcBef>
                <a:spcPct val="0"/>
              </a:spcBef>
            </a:pPr>
            <a:r>
              <a:rPr lang="en-US" sz="1419" b="1" i="1">
                <a:solidFill>
                  <a:srgbClr val="000000"/>
                </a:solidFill>
                <a:latin typeface="Noto Sans Bold Italics"/>
                <a:ea typeface="Noto Sans Bold Italics"/>
                <a:cs typeface="Noto Sans Bold Italics"/>
                <a:sym typeface="Noto Sans Bold Italics"/>
              </a:rPr>
              <a:t>        cout &lt;&lt; "   Nhap chuc vu: ";</a:t>
            </a:r>
          </a:p>
          <a:p>
            <a:pPr algn="l">
              <a:lnSpc>
                <a:spcPts val="1987"/>
              </a:lnSpc>
              <a:spcBef>
                <a:spcPct val="0"/>
              </a:spcBef>
            </a:pPr>
            <a:r>
              <a:rPr lang="en-US" sz="1419" b="1" i="1">
                <a:solidFill>
                  <a:srgbClr val="000000"/>
                </a:solidFill>
                <a:latin typeface="Noto Sans Bold Italics"/>
                <a:ea typeface="Noto Sans Bold Italics"/>
                <a:cs typeface="Noto Sans Bold Italics"/>
                <a:sym typeface="Noto Sans Bold Italics"/>
              </a:rPr>
              <a:t>        getline(cin, chucVu);</a:t>
            </a:r>
          </a:p>
          <a:p>
            <a:pPr algn="l">
              <a:lnSpc>
                <a:spcPts val="1987"/>
              </a:lnSpc>
              <a:spcBef>
                <a:spcPct val="0"/>
              </a:spcBef>
            </a:pPr>
            <a:endParaRPr lang="en-US" sz="1419" b="1" i="1">
              <a:solidFill>
                <a:srgbClr val="000000"/>
              </a:solidFill>
              <a:latin typeface="Noto Sans Bold Italics"/>
              <a:ea typeface="Noto Sans Bold Italics"/>
              <a:cs typeface="Noto Sans Bold Italics"/>
              <a:sym typeface="Noto Sans Bold Italics"/>
            </a:endParaRPr>
          </a:p>
          <a:p>
            <a:pPr algn="l">
              <a:lnSpc>
                <a:spcPts val="1987"/>
              </a:lnSpc>
              <a:spcBef>
                <a:spcPct val="0"/>
              </a:spcBef>
            </a:pPr>
            <a:r>
              <a:rPr lang="en-US" sz="1419" b="1" i="1">
                <a:solidFill>
                  <a:srgbClr val="000000"/>
                </a:solidFill>
                <a:latin typeface="Noto Sans Bold Italics"/>
                <a:ea typeface="Noto Sans Bold Italics"/>
                <a:cs typeface="Noto Sans Bold Italics"/>
                <a:sym typeface="Noto Sans Bold Italics"/>
              </a:rPr>
              <a:t>        // Nh?p nam sinh</a:t>
            </a:r>
          </a:p>
          <a:p>
            <a:pPr algn="l">
              <a:lnSpc>
                <a:spcPts val="1987"/>
              </a:lnSpc>
              <a:spcBef>
                <a:spcPct val="0"/>
              </a:spcBef>
            </a:pPr>
            <a:r>
              <a:rPr lang="en-US" sz="1419" b="1" i="1">
                <a:solidFill>
                  <a:srgbClr val="000000"/>
                </a:solidFill>
                <a:latin typeface="Noto Sans Bold Italics"/>
                <a:ea typeface="Noto Sans Bold Italics"/>
                <a:cs typeface="Noto Sans Bold Italics"/>
                <a:sym typeface="Noto Sans Bold Italics"/>
              </a:rPr>
              <a:t>        cout &lt;&lt; "   Nhap nam sinh: ";</a:t>
            </a:r>
          </a:p>
          <a:p>
            <a:pPr algn="l">
              <a:lnSpc>
                <a:spcPts val="1987"/>
              </a:lnSpc>
              <a:spcBef>
                <a:spcPct val="0"/>
              </a:spcBef>
            </a:pPr>
            <a:r>
              <a:rPr lang="en-US" sz="1419" b="1" i="1">
                <a:solidFill>
                  <a:srgbClr val="000000"/>
                </a:solidFill>
                <a:latin typeface="Noto Sans Bold Italics"/>
                <a:ea typeface="Noto Sans Bold Italics"/>
                <a:cs typeface="Noto Sans Bold Italics"/>
                <a:sym typeface="Noto Sans Bold Italics"/>
              </a:rPr>
              <a:t>        cin &gt;&gt; namSinh;</a:t>
            </a:r>
          </a:p>
          <a:p>
            <a:pPr algn="l">
              <a:lnSpc>
                <a:spcPts val="1987"/>
              </a:lnSpc>
              <a:spcBef>
                <a:spcPct val="0"/>
              </a:spcBef>
            </a:pPr>
            <a:r>
              <a:rPr lang="en-US" sz="1419" b="1" i="1">
                <a:solidFill>
                  <a:srgbClr val="000000"/>
                </a:solidFill>
                <a:latin typeface="Noto Sans Bold Italics"/>
                <a:ea typeface="Noto Sans Bold Italics"/>
                <a:cs typeface="Noto Sans Bold Italics"/>
                <a:sym typeface="Noto Sans Bold Italics"/>
              </a:rPr>
              <a:t>        cin.ignore(); // X? lý ký t? '\n' còn sót l?i</a:t>
            </a:r>
          </a:p>
          <a:p>
            <a:pPr algn="l">
              <a:lnSpc>
                <a:spcPts val="1987"/>
              </a:lnSpc>
              <a:spcBef>
                <a:spcPct val="0"/>
              </a:spcBef>
            </a:pPr>
            <a:r>
              <a:rPr lang="en-US" sz="1419" b="1" i="1">
                <a:solidFill>
                  <a:srgbClr val="000000"/>
                </a:solidFill>
                <a:latin typeface="Noto Sans Bold Italics"/>
                <a:ea typeface="Noto Sans Bold Italics"/>
                <a:cs typeface="Noto Sans Bold Italics"/>
                <a:sym typeface="Noto Sans Bold Italics"/>
              </a:rPr>
              <a:t>    }</a:t>
            </a:r>
          </a:p>
          <a:p>
            <a:pPr algn="l">
              <a:lnSpc>
                <a:spcPts val="1987"/>
              </a:lnSpc>
              <a:spcBef>
                <a:spcPct val="0"/>
              </a:spcBef>
            </a:pPr>
            <a:endParaRPr lang="en-US" sz="1419" b="1" i="1">
              <a:solidFill>
                <a:srgbClr val="000000"/>
              </a:solidFill>
              <a:latin typeface="Noto Sans Bold Italics"/>
              <a:ea typeface="Noto Sans Bold Italics"/>
              <a:cs typeface="Noto Sans Bold Italics"/>
              <a:sym typeface="Noto Sans Bold Italics"/>
            </a:endParaRPr>
          </a:p>
          <a:p>
            <a:pPr algn="l">
              <a:lnSpc>
                <a:spcPts val="1987"/>
              </a:lnSpc>
              <a:spcBef>
                <a:spcPct val="0"/>
              </a:spcBef>
            </a:pPr>
            <a:r>
              <a:rPr lang="en-US" sz="1419" b="1" i="1">
                <a:solidFill>
                  <a:srgbClr val="000000"/>
                </a:solidFill>
                <a:latin typeface="Noto Sans Bold Italics"/>
                <a:ea typeface="Noto Sans Bold Italics"/>
                <a:cs typeface="Noto Sans Bold Italics"/>
                <a:sym typeface="Noto Sans Bold Italics"/>
              </a:rPr>
              <a:t>    // --- Hàm xu?t thông tin nhân viên ---</a:t>
            </a:r>
          </a:p>
          <a:p>
            <a:pPr algn="l">
              <a:lnSpc>
                <a:spcPts val="1987"/>
              </a:lnSpc>
              <a:spcBef>
                <a:spcPct val="0"/>
              </a:spcBef>
            </a:pPr>
            <a:r>
              <a:rPr lang="en-US" sz="1419" b="1" i="1">
                <a:solidFill>
                  <a:srgbClr val="000000"/>
                </a:solidFill>
                <a:latin typeface="Noto Sans Bold Italics"/>
                <a:ea typeface="Noto Sans Bold Italics"/>
                <a:cs typeface="Noto Sans Bold Italics"/>
                <a:sym typeface="Noto Sans Bold Italics"/>
              </a:rPr>
              <a:t>    void xuat() {</a:t>
            </a:r>
          </a:p>
          <a:p>
            <a:pPr algn="l">
              <a:lnSpc>
                <a:spcPts val="1987"/>
              </a:lnSpc>
              <a:spcBef>
                <a:spcPct val="0"/>
              </a:spcBef>
            </a:pPr>
            <a:r>
              <a:rPr lang="en-US" sz="1419" b="1" i="1">
                <a:solidFill>
                  <a:srgbClr val="000000"/>
                </a:solidFill>
                <a:latin typeface="Noto Sans Bold Italics"/>
                <a:ea typeface="Noto Sans Bold Italics"/>
                <a:cs typeface="Noto Sans Bold Italics"/>
                <a:sym typeface="Noto Sans Bold Italics"/>
              </a:rPr>
              <a:t>        cout &lt;&lt; "      MaNV: " &lt;&lt; maNV</a:t>
            </a:r>
          </a:p>
          <a:p>
            <a:pPr algn="l">
              <a:lnSpc>
                <a:spcPts val="1987"/>
              </a:lnSpc>
              <a:spcBef>
                <a:spcPct val="0"/>
              </a:spcBef>
            </a:pPr>
            <a:r>
              <a:rPr lang="en-US" sz="1419" b="1" i="1">
                <a:solidFill>
                  <a:srgbClr val="000000"/>
                </a:solidFill>
                <a:latin typeface="Noto Sans Bold Italics"/>
                <a:ea typeface="Noto Sans Bold Italics"/>
                <a:cs typeface="Noto Sans Bold Italics"/>
                <a:sym typeface="Noto Sans Bold Italics"/>
              </a:rPr>
              <a:t>             &lt;&lt; " | Ho ten: " &lt;&lt; hoTen</a:t>
            </a:r>
          </a:p>
          <a:p>
            <a:pPr algn="l">
              <a:lnSpc>
                <a:spcPts val="1987"/>
              </a:lnSpc>
              <a:spcBef>
                <a:spcPct val="0"/>
              </a:spcBef>
            </a:pPr>
            <a:r>
              <a:rPr lang="en-US" sz="1419" b="1" i="1">
                <a:solidFill>
                  <a:srgbClr val="000000"/>
                </a:solidFill>
                <a:latin typeface="Noto Sans Bold Italics"/>
                <a:ea typeface="Noto Sans Bold Italics"/>
                <a:cs typeface="Noto Sans Bold Italics"/>
                <a:sym typeface="Noto Sans Bold Italics"/>
              </a:rPr>
              <a:t>             &lt;&lt; " | Chuc vu: " &lt;&lt; chucVu</a:t>
            </a:r>
          </a:p>
          <a:p>
            <a:pPr algn="l">
              <a:lnSpc>
                <a:spcPts val="1987"/>
              </a:lnSpc>
              <a:spcBef>
                <a:spcPct val="0"/>
              </a:spcBef>
            </a:pPr>
            <a:r>
              <a:rPr lang="en-US" sz="1419" b="1" i="1">
                <a:solidFill>
                  <a:srgbClr val="000000"/>
                </a:solidFill>
                <a:latin typeface="Noto Sans Bold Italics"/>
                <a:ea typeface="Noto Sans Bold Italics"/>
                <a:cs typeface="Noto Sans Bold Italics"/>
                <a:sym typeface="Noto Sans Bold Italics"/>
              </a:rPr>
              <a:t>             &lt;&lt; " | Nam sinh: " &lt;&lt; namSinh &lt;&lt; endl;</a:t>
            </a:r>
          </a:p>
          <a:p>
            <a:pPr algn="l">
              <a:lnSpc>
                <a:spcPts val="1987"/>
              </a:lnSpc>
              <a:spcBef>
                <a:spcPct val="0"/>
              </a:spcBef>
            </a:pPr>
            <a:r>
              <a:rPr lang="en-US" sz="1419" b="1" i="1">
                <a:solidFill>
                  <a:srgbClr val="000000"/>
                </a:solidFill>
                <a:latin typeface="Noto Sans Bold Italics"/>
                <a:ea typeface="Noto Sans Bold Italics"/>
                <a:cs typeface="Noto Sans Bold Italics"/>
                <a:sym typeface="Noto Sans Bold Italics"/>
              </a:rPr>
              <a:t>    }</a:t>
            </a:r>
          </a:p>
        </p:txBody>
      </p:sp>
      <p:sp>
        <p:nvSpPr>
          <p:cNvPr id="7" name="AutoShape 7"/>
          <p:cNvSpPr/>
          <p:nvPr/>
        </p:nvSpPr>
        <p:spPr>
          <a:xfrm>
            <a:off x="292880" y="3406517"/>
            <a:ext cx="7158871" cy="19050"/>
          </a:xfrm>
          <a:prstGeom prst="line">
            <a:avLst/>
          </a:prstGeom>
          <a:ln w="38100" cap="flat">
            <a:solidFill>
              <a:srgbClr val="000000"/>
            </a:solidFill>
            <a:prstDash val="solid"/>
            <a:headEnd type="none" w="sm" len="sm"/>
            <a:tailEnd type="none" w="sm" len="sm"/>
          </a:ln>
        </p:spPr>
      </p:sp>
      <p:sp>
        <p:nvSpPr>
          <p:cNvPr id="8" name="AutoShape 8"/>
          <p:cNvSpPr/>
          <p:nvPr/>
        </p:nvSpPr>
        <p:spPr>
          <a:xfrm flipV="1">
            <a:off x="311930" y="3406517"/>
            <a:ext cx="0" cy="6492240"/>
          </a:xfrm>
          <a:prstGeom prst="line">
            <a:avLst/>
          </a:prstGeom>
          <a:ln w="38100" cap="flat">
            <a:solidFill>
              <a:srgbClr val="000000"/>
            </a:solidFill>
            <a:prstDash val="solid"/>
            <a:headEnd type="none" w="sm" len="sm"/>
            <a:tailEnd type="none" w="sm" len="sm"/>
          </a:ln>
        </p:spPr>
      </p:sp>
      <p:sp>
        <p:nvSpPr>
          <p:cNvPr id="9" name="AutoShape 9"/>
          <p:cNvSpPr/>
          <p:nvPr/>
        </p:nvSpPr>
        <p:spPr>
          <a:xfrm flipV="1">
            <a:off x="7470801" y="3406517"/>
            <a:ext cx="0" cy="6492240"/>
          </a:xfrm>
          <a:prstGeom prst="line">
            <a:avLst/>
          </a:prstGeom>
          <a:ln w="38100" cap="flat">
            <a:solidFill>
              <a:srgbClr val="000000"/>
            </a:solidFill>
            <a:prstDash val="solid"/>
            <a:headEnd type="none" w="sm" len="sm"/>
            <a:tailEnd type="none" w="sm" len="sm"/>
          </a:ln>
        </p:spPr>
      </p:sp>
      <p:sp>
        <p:nvSpPr>
          <p:cNvPr id="10" name="AutoShape 10"/>
          <p:cNvSpPr/>
          <p:nvPr/>
        </p:nvSpPr>
        <p:spPr>
          <a:xfrm flipV="1">
            <a:off x="311930" y="9904203"/>
            <a:ext cx="7158871" cy="13604"/>
          </a:xfrm>
          <a:prstGeom prst="line">
            <a:avLst/>
          </a:prstGeom>
          <a:ln w="38100" cap="flat">
            <a:solidFill>
              <a:srgbClr val="000000"/>
            </a:solidFill>
            <a:prstDash val="solid"/>
            <a:headEnd type="none" w="sm" len="sm"/>
            <a:tailEnd type="none" w="sm" len="sm"/>
          </a:ln>
        </p:spPr>
      </p:sp>
      <p:sp>
        <p:nvSpPr>
          <p:cNvPr id="11" name="AutoShape 11"/>
          <p:cNvSpPr/>
          <p:nvPr/>
        </p:nvSpPr>
        <p:spPr>
          <a:xfrm>
            <a:off x="7470801" y="6070089"/>
            <a:ext cx="1585051" cy="575746"/>
          </a:xfrm>
          <a:prstGeom prst="line">
            <a:avLst/>
          </a:prstGeom>
          <a:ln w="38100" cap="flat">
            <a:solidFill>
              <a:srgbClr val="000000"/>
            </a:solidFill>
            <a:prstDash val="solid"/>
            <a:headEnd type="none" w="sm" len="sm"/>
            <a:tailEnd type="none" w="sm" len="sm"/>
          </a:ln>
        </p:spPr>
      </p:sp>
      <p:grpSp>
        <p:nvGrpSpPr>
          <p:cNvPr id="12" name="Group 12"/>
          <p:cNvGrpSpPr/>
          <p:nvPr/>
        </p:nvGrpSpPr>
        <p:grpSpPr>
          <a:xfrm rot="5400000">
            <a:off x="8804237" y="6226373"/>
            <a:ext cx="767566" cy="877024"/>
            <a:chOff x="0" y="0"/>
            <a:chExt cx="202157" cy="230986"/>
          </a:xfrm>
        </p:grpSpPr>
        <p:sp>
          <p:nvSpPr>
            <p:cNvPr id="13" name="Freeform 13"/>
            <p:cNvSpPr/>
            <p:nvPr/>
          </p:nvSpPr>
          <p:spPr>
            <a:xfrm>
              <a:off x="0" y="0"/>
              <a:ext cx="202157" cy="230986"/>
            </a:xfrm>
            <a:custGeom>
              <a:avLst/>
              <a:gdLst/>
              <a:ahLst/>
              <a:cxnLst/>
              <a:rect l="l" t="t" r="r" b="b"/>
              <a:pathLst>
                <a:path w="202157" h="230986">
                  <a:moveTo>
                    <a:pt x="101079" y="0"/>
                  </a:moveTo>
                  <a:lnTo>
                    <a:pt x="202157" y="230986"/>
                  </a:lnTo>
                  <a:lnTo>
                    <a:pt x="0" y="230986"/>
                  </a:lnTo>
                  <a:lnTo>
                    <a:pt x="101079" y="0"/>
                  </a:lnTo>
                  <a:close/>
                </a:path>
              </a:pathLst>
            </a:custGeom>
            <a:solidFill>
              <a:srgbClr val="556881"/>
            </a:solidFill>
          </p:spPr>
        </p:sp>
        <p:sp>
          <p:nvSpPr>
            <p:cNvPr id="14" name="TextBox 14"/>
            <p:cNvSpPr txBox="1"/>
            <p:nvPr/>
          </p:nvSpPr>
          <p:spPr>
            <a:xfrm>
              <a:off x="31587" y="69143"/>
              <a:ext cx="138983" cy="145343"/>
            </a:xfrm>
            <a:prstGeom prst="rect">
              <a:avLst/>
            </a:prstGeom>
          </p:spPr>
          <p:txBody>
            <a:bodyPr lIns="50800" tIns="50800" rIns="50800" bIns="50800" rtlCol="0" anchor="ctr"/>
            <a:lstStyle/>
            <a:p>
              <a:pPr algn="ctr">
                <a:lnSpc>
                  <a:spcPts val="2659"/>
                </a:lnSpc>
              </a:pPr>
              <a:endParaRPr/>
            </a:p>
          </p:txBody>
        </p:sp>
      </p:grpSp>
      <p:sp>
        <p:nvSpPr>
          <p:cNvPr id="15" name="TextBox 15"/>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Noto Sans"/>
                <a:ea typeface="Noto Sans"/>
                <a:cs typeface="Noto Sans"/>
                <a:sym typeface="Noto Sans"/>
              </a:rPr>
              <a:t>10</a:t>
            </a:r>
          </a:p>
        </p:txBody>
      </p:sp>
    </p:spTree>
  </p:cSld>
  <p:clrMapOvr>
    <a:masterClrMapping/>
  </p:clrMapOvr>
  <p:transition spd="slow">
    <p:cover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0" y="0"/>
            <a:ext cx="18288000" cy="10433956"/>
            <a:chOff x="0" y="0"/>
            <a:chExt cx="24384000" cy="13911942"/>
          </a:xfrm>
        </p:grpSpPr>
        <p:sp>
          <p:nvSpPr>
            <p:cNvPr id="3" name="Freeform 3"/>
            <p:cNvSpPr/>
            <p:nvPr/>
          </p:nvSpPr>
          <p:spPr>
            <a:xfrm>
              <a:off x="0" y="0"/>
              <a:ext cx="24384000" cy="13911962"/>
            </a:xfrm>
            <a:custGeom>
              <a:avLst/>
              <a:gdLst/>
              <a:ahLst/>
              <a:cxnLst/>
              <a:rect l="l" t="t" r="r" b="b"/>
              <a:pathLst>
                <a:path w="24384000" h="13911962">
                  <a:moveTo>
                    <a:pt x="0" y="0"/>
                  </a:moveTo>
                  <a:lnTo>
                    <a:pt x="24384000" y="0"/>
                  </a:lnTo>
                  <a:lnTo>
                    <a:pt x="24384000" y="13911962"/>
                  </a:lnTo>
                  <a:lnTo>
                    <a:pt x="0" y="13911962"/>
                  </a:lnTo>
                  <a:lnTo>
                    <a:pt x="0" y="0"/>
                  </a:lnTo>
                  <a:close/>
                </a:path>
              </a:pathLst>
            </a:custGeom>
            <a:blipFill>
              <a:blip r:embed="rId2"/>
              <a:stretch>
                <a:fillRect r="-1428"/>
              </a:stretch>
            </a:blipFill>
          </p:spPr>
        </p:sp>
      </p:grpSp>
      <p:sp>
        <p:nvSpPr>
          <p:cNvPr id="4" name="TextBox 4"/>
          <p:cNvSpPr txBox="1"/>
          <p:nvPr/>
        </p:nvSpPr>
        <p:spPr>
          <a:xfrm>
            <a:off x="591844" y="2291532"/>
            <a:ext cx="16066868" cy="6156434"/>
          </a:xfrm>
          <a:prstGeom prst="rect">
            <a:avLst/>
          </a:prstGeom>
        </p:spPr>
        <p:txBody>
          <a:bodyPr lIns="0" tIns="0" rIns="0" bIns="0" rtlCol="0" anchor="t">
            <a:spAutoFit/>
          </a:bodyPr>
          <a:lstStyle/>
          <a:p>
            <a:pPr algn="just">
              <a:lnSpc>
                <a:spcPts val="5446"/>
              </a:lnSpc>
              <a:spcBef>
                <a:spcPct val="0"/>
              </a:spcBef>
            </a:pPr>
            <a:r>
              <a:rPr lang="en-US" sz="3890" b="1" i="1">
                <a:solidFill>
                  <a:srgbClr val="000000"/>
                </a:solidFill>
                <a:latin typeface="Noto Sans Bold Italics"/>
                <a:ea typeface="Noto Sans Bold Italics"/>
                <a:cs typeface="Noto Sans Bold Italics"/>
                <a:sym typeface="Noto Sans Bold Italics"/>
              </a:rPr>
              <a:t>// --- Tìm kiếm nhân viên theo mã ---</a:t>
            </a:r>
          </a:p>
          <a:p>
            <a:pPr algn="just">
              <a:lnSpc>
                <a:spcPts val="5446"/>
              </a:lnSpc>
              <a:spcBef>
                <a:spcPct val="0"/>
              </a:spcBef>
            </a:pPr>
            <a:r>
              <a:rPr lang="en-US" sz="3890" b="1" i="1">
                <a:solidFill>
                  <a:srgbClr val="000000"/>
                </a:solidFill>
                <a:latin typeface="Noto Sans Bold Italics"/>
                <a:ea typeface="Noto Sans Bold Italics"/>
                <a:cs typeface="Noto Sans Bold Italics"/>
                <a:sym typeface="Noto Sans Bold Italics"/>
              </a:rPr>
              <a:t>NhanVien* timKiemTheoMa(string ma) {</a:t>
            </a:r>
          </a:p>
          <a:p>
            <a:pPr algn="just">
              <a:lnSpc>
                <a:spcPts val="5446"/>
              </a:lnSpc>
              <a:spcBef>
                <a:spcPct val="0"/>
              </a:spcBef>
            </a:pPr>
            <a:r>
              <a:rPr lang="en-US" sz="3890" b="1" i="1">
                <a:solidFill>
                  <a:srgbClr val="000000"/>
                </a:solidFill>
                <a:latin typeface="Noto Sans Bold Italics"/>
                <a:ea typeface="Noto Sans Bold Italics"/>
                <a:cs typeface="Noto Sans Bold Italics"/>
                <a:sym typeface="Noto Sans Bold Italics"/>
              </a:rPr>
              <a:t>    for (nodeNV* i = head; i; i = i-&gt;next) {</a:t>
            </a:r>
          </a:p>
          <a:p>
            <a:pPr algn="just">
              <a:lnSpc>
                <a:spcPts val="5446"/>
              </a:lnSpc>
              <a:spcBef>
                <a:spcPct val="0"/>
              </a:spcBef>
            </a:pPr>
            <a:r>
              <a:rPr lang="en-US" sz="3890" b="1" i="1">
                <a:solidFill>
                  <a:srgbClr val="000000"/>
                </a:solidFill>
                <a:latin typeface="Noto Sans Bold Italics"/>
                <a:ea typeface="Noto Sans Bold Italics"/>
                <a:cs typeface="Noto Sans Bold Italics"/>
                <a:sym typeface="Noto Sans Bold Italics"/>
              </a:rPr>
              <a:t>        if (i-&gt;data.maNV == ma) {</a:t>
            </a:r>
          </a:p>
          <a:p>
            <a:pPr algn="just">
              <a:lnSpc>
                <a:spcPts val="5446"/>
              </a:lnSpc>
              <a:spcBef>
                <a:spcPct val="0"/>
              </a:spcBef>
            </a:pPr>
            <a:r>
              <a:rPr lang="en-US" sz="3890" b="1" i="1">
                <a:solidFill>
                  <a:srgbClr val="000000"/>
                </a:solidFill>
                <a:latin typeface="Noto Sans Bold Italics"/>
                <a:ea typeface="Noto Sans Bold Italics"/>
                <a:cs typeface="Noto Sans Bold Italics"/>
                <a:sym typeface="Noto Sans Bold Italics"/>
              </a:rPr>
              <a:t>            return &amp;i-&gt;data; // Trả về địa chỉ của data (NhanVien) tìm thấy</a:t>
            </a:r>
          </a:p>
          <a:p>
            <a:pPr algn="just">
              <a:lnSpc>
                <a:spcPts val="5446"/>
              </a:lnSpc>
              <a:spcBef>
                <a:spcPct val="0"/>
              </a:spcBef>
            </a:pPr>
            <a:r>
              <a:rPr lang="en-US" sz="3890" b="1" i="1">
                <a:solidFill>
                  <a:srgbClr val="000000"/>
                </a:solidFill>
                <a:latin typeface="Noto Sans Bold Italics"/>
                <a:ea typeface="Noto Sans Bold Italics"/>
                <a:cs typeface="Noto Sans Bold Italics"/>
                <a:sym typeface="Noto Sans Bold Italics"/>
              </a:rPr>
              <a:t>        }</a:t>
            </a:r>
          </a:p>
          <a:p>
            <a:pPr algn="just">
              <a:lnSpc>
                <a:spcPts val="5446"/>
              </a:lnSpc>
              <a:spcBef>
                <a:spcPct val="0"/>
              </a:spcBef>
            </a:pPr>
            <a:r>
              <a:rPr lang="en-US" sz="3890" b="1" i="1">
                <a:solidFill>
                  <a:srgbClr val="000000"/>
                </a:solidFill>
                <a:latin typeface="Noto Sans Bold Italics"/>
                <a:ea typeface="Noto Sans Bold Italics"/>
                <a:cs typeface="Noto Sans Bold Italics"/>
                <a:sym typeface="Noto Sans Bold Italics"/>
              </a:rPr>
              <a:t>    }</a:t>
            </a:r>
          </a:p>
          <a:p>
            <a:pPr algn="just">
              <a:lnSpc>
                <a:spcPts val="5446"/>
              </a:lnSpc>
              <a:spcBef>
                <a:spcPct val="0"/>
              </a:spcBef>
            </a:pPr>
            <a:r>
              <a:rPr lang="en-US" sz="3890" b="1" i="1">
                <a:solidFill>
                  <a:srgbClr val="000000"/>
                </a:solidFill>
                <a:latin typeface="Noto Sans Bold Italics"/>
                <a:ea typeface="Noto Sans Bold Italics"/>
                <a:cs typeface="Noto Sans Bold Italics"/>
                <a:sym typeface="Noto Sans Bold Italics"/>
              </a:rPr>
              <a:t>    return NULL; // Không tìm thấy</a:t>
            </a:r>
          </a:p>
          <a:p>
            <a:pPr algn="just">
              <a:lnSpc>
                <a:spcPts val="5446"/>
              </a:lnSpc>
              <a:spcBef>
                <a:spcPct val="0"/>
              </a:spcBef>
            </a:pPr>
            <a:r>
              <a:rPr lang="en-US" sz="3890" b="1" i="1">
                <a:solidFill>
                  <a:srgbClr val="000000"/>
                </a:solidFill>
                <a:latin typeface="Noto Sans Bold Italics"/>
                <a:ea typeface="Noto Sans Bold Italics"/>
                <a:cs typeface="Noto Sans Bold Italics"/>
                <a:sym typeface="Noto Sans Bold Italics"/>
              </a:rPr>
              <a:t>}</a:t>
            </a:r>
          </a:p>
        </p:txBody>
      </p:sp>
      <p:sp>
        <p:nvSpPr>
          <p:cNvPr id="5" name="TextBox 5"/>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Noto Sans"/>
                <a:ea typeface="Noto Sans"/>
                <a:cs typeface="Noto Sans"/>
                <a:sym typeface="Noto Sans"/>
              </a:rPr>
              <a:t>11</a:t>
            </a:r>
          </a:p>
        </p:txBody>
      </p:sp>
    </p:spTree>
  </p:cSld>
  <p:clrMapOvr>
    <a:masterClrMapping/>
  </p:clrMapOvr>
  <p:transition spd="slow">
    <p:cover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0" y="0"/>
            <a:ext cx="18288000" cy="10433956"/>
            <a:chOff x="0" y="0"/>
            <a:chExt cx="24384000" cy="13911942"/>
          </a:xfrm>
        </p:grpSpPr>
        <p:sp>
          <p:nvSpPr>
            <p:cNvPr id="3" name="Freeform 3"/>
            <p:cNvSpPr/>
            <p:nvPr/>
          </p:nvSpPr>
          <p:spPr>
            <a:xfrm>
              <a:off x="0" y="0"/>
              <a:ext cx="24384000" cy="13911962"/>
            </a:xfrm>
            <a:custGeom>
              <a:avLst/>
              <a:gdLst/>
              <a:ahLst/>
              <a:cxnLst/>
              <a:rect l="l" t="t" r="r" b="b"/>
              <a:pathLst>
                <a:path w="24384000" h="13911962">
                  <a:moveTo>
                    <a:pt x="0" y="0"/>
                  </a:moveTo>
                  <a:lnTo>
                    <a:pt x="24384000" y="0"/>
                  </a:lnTo>
                  <a:lnTo>
                    <a:pt x="24384000" y="13911962"/>
                  </a:lnTo>
                  <a:lnTo>
                    <a:pt x="0" y="13911962"/>
                  </a:lnTo>
                  <a:lnTo>
                    <a:pt x="0" y="0"/>
                  </a:lnTo>
                  <a:close/>
                </a:path>
              </a:pathLst>
            </a:custGeom>
            <a:blipFill>
              <a:blip r:embed="rId2"/>
              <a:stretch>
                <a:fillRect r="-1428"/>
              </a:stretch>
            </a:blipFill>
          </p:spPr>
        </p:sp>
      </p:grpSp>
      <p:sp>
        <p:nvSpPr>
          <p:cNvPr id="4" name="TextBox 4"/>
          <p:cNvSpPr txBox="1"/>
          <p:nvPr/>
        </p:nvSpPr>
        <p:spPr>
          <a:xfrm>
            <a:off x="6785759" y="2539914"/>
            <a:ext cx="11244393" cy="7181215"/>
          </a:xfrm>
          <a:prstGeom prst="rect">
            <a:avLst/>
          </a:prstGeom>
        </p:spPr>
        <p:txBody>
          <a:bodyPr lIns="0" tIns="0" rIns="0" bIns="0" rtlCol="0" anchor="t">
            <a:spAutoFit/>
          </a:bodyPr>
          <a:lstStyle/>
          <a:p>
            <a:pPr algn="just">
              <a:lnSpc>
                <a:spcPts val="4759"/>
              </a:lnSpc>
              <a:spcBef>
                <a:spcPct val="0"/>
              </a:spcBef>
            </a:pPr>
            <a:r>
              <a:rPr lang="en-US" sz="3399" b="1" i="1">
                <a:solidFill>
                  <a:srgbClr val="000000"/>
                </a:solidFill>
                <a:latin typeface="Noto Sans Bold Italics"/>
                <a:ea typeface="Noto Sans Bold Italics"/>
                <a:cs typeface="Noto Sans Bold Italics"/>
                <a:sym typeface="Noto Sans Bold Italics"/>
              </a:rPr>
              <a:t>// --- Thêm nhân viên vào cuối danh sách ---</a:t>
            </a:r>
          </a:p>
          <a:p>
            <a:pPr algn="just">
              <a:lnSpc>
                <a:spcPts val="4759"/>
              </a:lnSpc>
              <a:spcBef>
                <a:spcPct val="0"/>
              </a:spcBef>
            </a:pPr>
            <a:r>
              <a:rPr lang="en-US" sz="3399" b="1" i="1">
                <a:solidFill>
                  <a:srgbClr val="000000"/>
                </a:solidFill>
                <a:latin typeface="Noto Sans Bold Italics"/>
                <a:ea typeface="Noto Sans Bold Italics"/>
                <a:cs typeface="Noto Sans Bold Italics"/>
                <a:sym typeface="Noto Sans Bold Italics"/>
              </a:rPr>
              <a:t>void addLast(NhanVien v) {</a:t>
            </a:r>
          </a:p>
          <a:p>
            <a:pPr algn="just">
              <a:lnSpc>
                <a:spcPts val="4759"/>
              </a:lnSpc>
              <a:spcBef>
                <a:spcPct val="0"/>
              </a:spcBef>
            </a:pPr>
            <a:r>
              <a:rPr lang="en-US" sz="3399" b="1" i="1">
                <a:solidFill>
                  <a:srgbClr val="000000"/>
                </a:solidFill>
                <a:latin typeface="Noto Sans Bold Italics"/>
                <a:ea typeface="Noto Sans Bold Italics"/>
                <a:cs typeface="Noto Sans Bold Italics"/>
                <a:sym typeface="Noto Sans Bold Italics"/>
              </a:rPr>
              <a:t>    nodeNV* p = createNode(v); // Tạo node mới</a:t>
            </a:r>
          </a:p>
          <a:p>
            <a:pPr algn="just">
              <a:lnSpc>
                <a:spcPts val="4759"/>
              </a:lnSpc>
              <a:spcBef>
                <a:spcPct val="0"/>
              </a:spcBef>
            </a:pPr>
            <a:r>
              <a:rPr lang="en-US" sz="3399" b="1" i="1">
                <a:solidFill>
                  <a:srgbClr val="000000"/>
                </a:solidFill>
                <a:latin typeface="Noto Sans Bold Italics"/>
                <a:ea typeface="Noto Sans Bold Italics"/>
                <a:cs typeface="Noto Sans Bold Italics"/>
                <a:sym typeface="Noto Sans Bold Italics"/>
              </a:rPr>
              <a:t>    if (!head) {               // Nếu danh sách rỗng</a:t>
            </a:r>
          </a:p>
          <a:p>
            <a:pPr algn="just">
              <a:lnSpc>
                <a:spcPts val="4759"/>
              </a:lnSpc>
              <a:spcBef>
                <a:spcPct val="0"/>
              </a:spcBef>
            </a:pPr>
            <a:r>
              <a:rPr lang="en-US" sz="3399" b="1" i="1">
                <a:solidFill>
                  <a:srgbClr val="000000"/>
                </a:solidFill>
                <a:latin typeface="Noto Sans Bold Italics"/>
                <a:ea typeface="Noto Sans Bold Italics"/>
                <a:cs typeface="Noto Sans Bold Italics"/>
                <a:sym typeface="Noto Sans Bold Italics"/>
              </a:rPr>
              <a:t>        head = tail = p;       // Node đầu cũng là node cuối</a:t>
            </a:r>
          </a:p>
          <a:p>
            <a:pPr algn="just">
              <a:lnSpc>
                <a:spcPts val="4759"/>
              </a:lnSpc>
              <a:spcBef>
                <a:spcPct val="0"/>
              </a:spcBef>
            </a:pPr>
            <a:r>
              <a:rPr lang="en-US" sz="3399" b="1" i="1">
                <a:solidFill>
                  <a:srgbClr val="000000"/>
                </a:solidFill>
                <a:latin typeface="Noto Sans Bold Italics"/>
                <a:ea typeface="Noto Sans Bold Italics"/>
                <a:cs typeface="Noto Sans Bold Italics"/>
                <a:sym typeface="Noto Sans Bold Italics"/>
              </a:rPr>
              <a:t>    } else {</a:t>
            </a:r>
          </a:p>
          <a:p>
            <a:pPr algn="just">
              <a:lnSpc>
                <a:spcPts val="4759"/>
              </a:lnSpc>
              <a:spcBef>
                <a:spcPct val="0"/>
              </a:spcBef>
            </a:pPr>
            <a:r>
              <a:rPr lang="en-US" sz="3399" b="1" i="1">
                <a:solidFill>
                  <a:srgbClr val="000000"/>
                </a:solidFill>
                <a:latin typeface="Noto Sans Bold Italics"/>
                <a:ea typeface="Noto Sans Bold Italics"/>
                <a:cs typeface="Noto Sans Bold Italics"/>
                <a:sym typeface="Noto Sans Bold Italics"/>
              </a:rPr>
              <a:t>        tail-&gt;next = p;        // Nối node cuối hiện tại với node mới</a:t>
            </a:r>
          </a:p>
          <a:p>
            <a:pPr algn="just">
              <a:lnSpc>
                <a:spcPts val="4759"/>
              </a:lnSpc>
              <a:spcBef>
                <a:spcPct val="0"/>
              </a:spcBef>
            </a:pPr>
            <a:r>
              <a:rPr lang="en-US" sz="3399" b="1" i="1">
                <a:solidFill>
                  <a:srgbClr val="000000"/>
                </a:solidFill>
                <a:latin typeface="Noto Sans Bold Italics"/>
                <a:ea typeface="Noto Sans Bold Italics"/>
                <a:cs typeface="Noto Sans Bold Italics"/>
                <a:sym typeface="Noto Sans Bold Italics"/>
              </a:rPr>
              <a:t>        tail = p;              // Cập nhật node cuối là node mới</a:t>
            </a:r>
          </a:p>
          <a:p>
            <a:pPr algn="just">
              <a:lnSpc>
                <a:spcPts val="4759"/>
              </a:lnSpc>
              <a:spcBef>
                <a:spcPct val="0"/>
              </a:spcBef>
            </a:pPr>
            <a:r>
              <a:rPr lang="en-US" sz="3399" b="1" i="1">
                <a:solidFill>
                  <a:srgbClr val="000000"/>
                </a:solidFill>
                <a:latin typeface="Noto Sans Bold Italics"/>
                <a:ea typeface="Noto Sans Bold Italics"/>
                <a:cs typeface="Noto Sans Bold Italics"/>
                <a:sym typeface="Noto Sans Bold Italics"/>
              </a:rPr>
              <a:t>    }</a:t>
            </a:r>
          </a:p>
          <a:p>
            <a:pPr algn="just">
              <a:lnSpc>
                <a:spcPts val="4759"/>
              </a:lnSpc>
              <a:spcBef>
                <a:spcPct val="0"/>
              </a:spcBef>
            </a:pPr>
            <a:r>
              <a:rPr lang="en-US" sz="3399" b="1" i="1">
                <a:solidFill>
                  <a:srgbClr val="000000"/>
                </a:solidFill>
                <a:latin typeface="Noto Sans Bold Italics"/>
                <a:ea typeface="Noto Sans Bold Italics"/>
                <a:cs typeface="Noto Sans Bold Italics"/>
                <a:sym typeface="Noto Sans Bold Italics"/>
              </a:rPr>
              <a:t>    size++;                    // Tăng số lượng nhân viên</a:t>
            </a:r>
          </a:p>
          <a:p>
            <a:pPr algn="just">
              <a:lnSpc>
                <a:spcPts val="4759"/>
              </a:lnSpc>
              <a:spcBef>
                <a:spcPct val="0"/>
              </a:spcBef>
            </a:pPr>
            <a:r>
              <a:rPr lang="en-US" sz="3399" b="1" i="1">
                <a:solidFill>
                  <a:srgbClr val="000000"/>
                </a:solidFill>
                <a:latin typeface="Noto Sans Bold Italics"/>
                <a:ea typeface="Noto Sans Bold Italics"/>
                <a:cs typeface="Noto Sans Bold Italics"/>
                <a:sym typeface="Noto Sans Bold Italics"/>
              </a:rPr>
              <a:t>}</a:t>
            </a:r>
          </a:p>
        </p:txBody>
      </p:sp>
      <p:sp>
        <p:nvSpPr>
          <p:cNvPr id="5" name="Freeform 5"/>
          <p:cNvSpPr/>
          <p:nvPr/>
        </p:nvSpPr>
        <p:spPr>
          <a:xfrm>
            <a:off x="415418" y="3409130"/>
            <a:ext cx="6120511" cy="4526746"/>
          </a:xfrm>
          <a:custGeom>
            <a:avLst/>
            <a:gdLst/>
            <a:ahLst/>
            <a:cxnLst/>
            <a:rect l="l" t="t" r="r" b="b"/>
            <a:pathLst>
              <a:path w="6120511" h="4526746">
                <a:moveTo>
                  <a:pt x="0" y="0"/>
                </a:moveTo>
                <a:lnTo>
                  <a:pt x="6120511" y="0"/>
                </a:lnTo>
                <a:lnTo>
                  <a:pt x="6120511" y="4526746"/>
                </a:lnTo>
                <a:lnTo>
                  <a:pt x="0" y="4526746"/>
                </a:lnTo>
                <a:lnTo>
                  <a:pt x="0" y="0"/>
                </a:lnTo>
                <a:close/>
              </a:path>
            </a:pathLst>
          </a:custGeom>
          <a:blipFill>
            <a:blip r:embed="rId3"/>
            <a:stretch>
              <a:fillRect l="-3930" r="-9658"/>
            </a:stretch>
          </a:blipFill>
        </p:spPr>
      </p:sp>
      <p:sp>
        <p:nvSpPr>
          <p:cNvPr id="6" name="TextBox 6"/>
          <p:cNvSpPr txBox="1"/>
          <p:nvPr/>
        </p:nvSpPr>
        <p:spPr>
          <a:xfrm>
            <a:off x="-247610" y="1736092"/>
            <a:ext cx="9054941" cy="580390"/>
          </a:xfrm>
          <a:prstGeom prst="rect">
            <a:avLst/>
          </a:prstGeom>
        </p:spPr>
        <p:txBody>
          <a:bodyPr lIns="0" tIns="0" rIns="0" bIns="0" rtlCol="0" anchor="t">
            <a:spAutoFit/>
          </a:bodyPr>
          <a:lstStyle/>
          <a:p>
            <a:pPr marL="734059" lvl="1" indent="-367030" algn="just">
              <a:lnSpc>
                <a:spcPts val="4759"/>
              </a:lnSpc>
              <a:buFont typeface="Arial"/>
              <a:buChar char="•"/>
            </a:pPr>
            <a:r>
              <a:rPr lang="en-US" sz="3399" b="1" i="1">
                <a:solidFill>
                  <a:srgbClr val="000000"/>
                </a:solidFill>
                <a:latin typeface="Noto Sans Bold Italics"/>
                <a:ea typeface="Noto Sans Bold Italics"/>
                <a:cs typeface="Noto Sans Bold Italics"/>
                <a:sym typeface="Noto Sans Bold Italics"/>
              </a:rPr>
              <a:t>Hàm Thêm Nhân Viên Vào Cuối (addLast)</a:t>
            </a:r>
          </a:p>
        </p:txBody>
      </p:sp>
      <p:sp>
        <p:nvSpPr>
          <p:cNvPr id="7" name="TextBox 7"/>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Noto Sans"/>
                <a:ea typeface="Noto Sans"/>
                <a:cs typeface="Noto Sans"/>
                <a:sym typeface="Noto Sans"/>
              </a:rPr>
              <a:t>12</a:t>
            </a:r>
          </a:p>
        </p:txBody>
      </p:sp>
    </p:spTree>
  </p:cSld>
  <p:clrMapOvr>
    <a:masterClrMapping/>
  </p:clrMapOvr>
  <p:transition spd="slow">
    <p:cover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0" y="0"/>
            <a:ext cx="18288000" cy="10433956"/>
            <a:chOff x="0" y="0"/>
            <a:chExt cx="24384000" cy="13911942"/>
          </a:xfrm>
        </p:grpSpPr>
        <p:sp>
          <p:nvSpPr>
            <p:cNvPr id="3" name="Freeform 3"/>
            <p:cNvSpPr/>
            <p:nvPr/>
          </p:nvSpPr>
          <p:spPr>
            <a:xfrm>
              <a:off x="0" y="0"/>
              <a:ext cx="24384000" cy="13911962"/>
            </a:xfrm>
            <a:custGeom>
              <a:avLst/>
              <a:gdLst/>
              <a:ahLst/>
              <a:cxnLst/>
              <a:rect l="l" t="t" r="r" b="b"/>
              <a:pathLst>
                <a:path w="24384000" h="13911962">
                  <a:moveTo>
                    <a:pt x="0" y="0"/>
                  </a:moveTo>
                  <a:lnTo>
                    <a:pt x="24384000" y="0"/>
                  </a:lnTo>
                  <a:lnTo>
                    <a:pt x="24384000" y="13911962"/>
                  </a:lnTo>
                  <a:lnTo>
                    <a:pt x="0" y="13911962"/>
                  </a:lnTo>
                  <a:lnTo>
                    <a:pt x="0" y="0"/>
                  </a:lnTo>
                  <a:close/>
                </a:path>
              </a:pathLst>
            </a:custGeom>
            <a:blipFill>
              <a:blip r:embed="rId2"/>
              <a:stretch>
                <a:fillRect r="-1428"/>
              </a:stretch>
            </a:blipFill>
          </p:spPr>
        </p:sp>
      </p:grpSp>
      <p:sp>
        <p:nvSpPr>
          <p:cNvPr id="4" name="Freeform 4"/>
          <p:cNvSpPr/>
          <p:nvPr/>
        </p:nvSpPr>
        <p:spPr>
          <a:xfrm>
            <a:off x="547653" y="2746741"/>
            <a:ext cx="9049881" cy="7254390"/>
          </a:xfrm>
          <a:custGeom>
            <a:avLst/>
            <a:gdLst/>
            <a:ahLst/>
            <a:cxnLst/>
            <a:rect l="l" t="t" r="r" b="b"/>
            <a:pathLst>
              <a:path w="9049881" h="7254390">
                <a:moveTo>
                  <a:pt x="0" y="0"/>
                </a:moveTo>
                <a:lnTo>
                  <a:pt x="9049881" y="0"/>
                </a:lnTo>
                <a:lnTo>
                  <a:pt x="9049881" y="7254390"/>
                </a:lnTo>
                <a:lnTo>
                  <a:pt x="0" y="7254390"/>
                </a:lnTo>
                <a:lnTo>
                  <a:pt x="0" y="0"/>
                </a:lnTo>
                <a:close/>
              </a:path>
            </a:pathLst>
          </a:custGeom>
          <a:blipFill>
            <a:blip r:embed="rId3"/>
            <a:stretch>
              <a:fillRect t="-3082" r="-1221" b="-908"/>
            </a:stretch>
          </a:blipFill>
        </p:spPr>
      </p:sp>
      <p:sp>
        <p:nvSpPr>
          <p:cNvPr id="5" name="Freeform 5"/>
          <p:cNvSpPr/>
          <p:nvPr/>
        </p:nvSpPr>
        <p:spPr>
          <a:xfrm>
            <a:off x="10672331" y="3242797"/>
            <a:ext cx="6344001" cy="6582988"/>
          </a:xfrm>
          <a:custGeom>
            <a:avLst/>
            <a:gdLst/>
            <a:ahLst/>
            <a:cxnLst/>
            <a:rect l="l" t="t" r="r" b="b"/>
            <a:pathLst>
              <a:path w="6344001" h="6582988">
                <a:moveTo>
                  <a:pt x="0" y="0"/>
                </a:moveTo>
                <a:lnTo>
                  <a:pt x="6344002" y="0"/>
                </a:lnTo>
                <a:lnTo>
                  <a:pt x="6344002" y="6582988"/>
                </a:lnTo>
                <a:lnTo>
                  <a:pt x="0" y="6582988"/>
                </a:lnTo>
                <a:lnTo>
                  <a:pt x="0" y="0"/>
                </a:lnTo>
                <a:close/>
              </a:path>
            </a:pathLst>
          </a:custGeom>
          <a:blipFill>
            <a:blip r:embed="rId4"/>
            <a:stretch>
              <a:fillRect/>
            </a:stretch>
          </a:blipFill>
        </p:spPr>
      </p:sp>
      <p:sp>
        <p:nvSpPr>
          <p:cNvPr id="6" name="TextBox 6"/>
          <p:cNvSpPr txBox="1"/>
          <p:nvPr/>
        </p:nvSpPr>
        <p:spPr>
          <a:xfrm>
            <a:off x="10820021" y="2431464"/>
            <a:ext cx="3470077" cy="563880"/>
          </a:xfrm>
          <a:prstGeom prst="rect">
            <a:avLst/>
          </a:prstGeom>
        </p:spPr>
        <p:txBody>
          <a:bodyPr lIns="0" tIns="0" rIns="0" bIns="0" rtlCol="0" anchor="t">
            <a:spAutoFit/>
          </a:bodyPr>
          <a:lstStyle/>
          <a:p>
            <a:pPr algn="ctr">
              <a:lnSpc>
                <a:spcPts val="4620"/>
              </a:lnSpc>
              <a:spcBef>
                <a:spcPct val="0"/>
              </a:spcBef>
            </a:pPr>
            <a:r>
              <a:rPr lang="en-US" sz="3300" b="1" i="1">
                <a:solidFill>
                  <a:srgbClr val="000000"/>
                </a:solidFill>
                <a:latin typeface="Noto Sans Bold Italics"/>
                <a:ea typeface="Noto Sans Bold Italics"/>
                <a:cs typeface="Noto Sans Bold Italics"/>
                <a:sym typeface="Noto Sans Bold Italics"/>
              </a:rPr>
              <a:t>THÊM NHÂN VIÊN</a:t>
            </a:r>
          </a:p>
        </p:txBody>
      </p:sp>
      <p:sp>
        <p:nvSpPr>
          <p:cNvPr id="7" name="TextBox 7"/>
          <p:cNvSpPr txBox="1"/>
          <p:nvPr/>
        </p:nvSpPr>
        <p:spPr>
          <a:xfrm>
            <a:off x="547653" y="2166351"/>
            <a:ext cx="4578906" cy="580390"/>
          </a:xfrm>
          <a:prstGeom prst="rect">
            <a:avLst/>
          </a:prstGeom>
        </p:spPr>
        <p:txBody>
          <a:bodyPr lIns="0" tIns="0" rIns="0" bIns="0" rtlCol="0" anchor="t">
            <a:spAutoFit/>
          </a:bodyPr>
          <a:lstStyle/>
          <a:p>
            <a:pPr algn="ctr">
              <a:lnSpc>
                <a:spcPts val="4759"/>
              </a:lnSpc>
              <a:spcBef>
                <a:spcPct val="0"/>
              </a:spcBef>
            </a:pPr>
            <a:r>
              <a:rPr lang="en-US" sz="3399" b="1" i="1">
                <a:solidFill>
                  <a:srgbClr val="000000"/>
                </a:solidFill>
                <a:latin typeface="Noto Sans Bold Italics"/>
                <a:ea typeface="Noto Sans Bold Italics"/>
                <a:cs typeface="Noto Sans Bold Italics"/>
                <a:sym typeface="Noto Sans Bold Italics"/>
              </a:rPr>
              <a:t>TÌM KIẾM NV THEO MÃ</a:t>
            </a:r>
          </a:p>
        </p:txBody>
      </p:sp>
      <p:sp>
        <p:nvSpPr>
          <p:cNvPr id="8" name="TextBox 8"/>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Noto Sans"/>
                <a:ea typeface="Noto Sans"/>
                <a:cs typeface="Noto Sans"/>
                <a:sym typeface="Noto Sans"/>
              </a:rPr>
              <a:t>13</a:t>
            </a:r>
          </a:p>
        </p:txBody>
      </p:sp>
    </p:spTree>
  </p:cSld>
  <p:clrMapOvr>
    <a:masterClrMapping/>
  </p:clrMapOvr>
  <p:transition spd="slow">
    <p:cover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0" y="0"/>
            <a:ext cx="18288000" cy="10433956"/>
            <a:chOff x="0" y="0"/>
            <a:chExt cx="24384000" cy="13911942"/>
          </a:xfrm>
        </p:grpSpPr>
        <p:sp>
          <p:nvSpPr>
            <p:cNvPr id="3" name="Freeform 3"/>
            <p:cNvSpPr/>
            <p:nvPr/>
          </p:nvSpPr>
          <p:spPr>
            <a:xfrm>
              <a:off x="0" y="0"/>
              <a:ext cx="24384000" cy="13911962"/>
            </a:xfrm>
            <a:custGeom>
              <a:avLst/>
              <a:gdLst/>
              <a:ahLst/>
              <a:cxnLst/>
              <a:rect l="l" t="t" r="r" b="b"/>
              <a:pathLst>
                <a:path w="24384000" h="13911962">
                  <a:moveTo>
                    <a:pt x="0" y="0"/>
                  </a:moveTo>
                  <a:lnTo>
                    <a:pt x="24384000" y="0"/>
                  </a:lnTo>
                  <a:lnTo>
                    <a:pt x="24384000" y="13911962"/>
                  </a:lnTo>
                  <a:lnTo>
                    <a:pt x="0" y="13911962"/>
                  </a:lnTo>
                  <a:lnTo>
                    <a:pt x="0" y="0"/>
                  </a:lnTo>
                  <a:close/>
                </a:path>
              </a:pathLst>
            </a:custGeom>
            <a:blipFill>
              <a:blip r:embed="rId2"/>
              <a:stretch>
                <a:fillRect r="-1428"/>
              </a:stretch>
            </a:blipFill>
          </p:spPr>
        </p:sp>
      </p:grpSp>
      <p:sp>
        <p:nvSpPr>
          <p:cNvPr id="4" name="TextBox 4"/>
          <p:cNvSpPr txBox="1"/>
          <p:nvPr/>
        </p:nvSpPr>
        <p:spPr>
          <a:xfrm>
            <a:off x="-247610" y="1758602"/>
            <a:ext cx="12526685" cy="580390"/>
          </a:xfrm>
          <a:prstGeom prst="rect">
            <a:avLst/>
          </a:prstGeom>
        </p:spPr>
        <p:txBody>
          <a:bodyPr lIns="0" tIns="0" rIns="0" bIns="0" rtlCol="0" anchor="t">
            <a:spAutoFit/>
          </a:bodyPr>
          <a:lstStyle/>
          <a:p>
            <a:pPr marL="734059" lvl="1" indent="-367030" algn="l">
              <a:lnSpc>
                <a:spcPts val="4759"/>
              </a:lnSpc>
              <a:buFont typeface="Arial"/>
              <a:buChar char="•"/>
            </a:pPr>
            <a:r>
              <a:rPr lang="en-US" sz="3399" b="1" i="1">
                <a:solidFill>
                  <a:srgbClr val="000000"/>
                </a:solidFill>
                <a:latin typeface="Noto Sans Bold Italics"/>
                <a:ea typeface="Noto Sans Bold Italics"/>
                <a:cs typeface="Noto Sans Bold Italics"/>
                <a:sym typeface="Noto Sans Bold Italics"/>
              </a:rPr>
              <a:t>Hàm Xóa Nhân viên theo Mã (void xoaTheoMa(string ma))</a:t>
            </a:r>
          </a:p>
        </p:txBody>
      </p:sp>
      <p:sp>
        <p:nvSpPr>
          <p:cNvPr id="5" name="TextBox 5"/>
          <p:cNvSpPr txBox="1"/>
          <p:nvPr/>
        </p:nvSpPr>
        <p:spPr>
          <a:xfrm>
            <a:off x="218339" y="2272317"/>
            <a:ext cx="18069661" cy="1180465"/>
          </a:xfrm>
          <a:prstGeom prst="rect">
            <a:avLst/>
          </a:prstGeom>
        </p:spPr>
        <p:txBody>
          <a:bodyPr lIns="0" tIns="0" rIns="0" bIns="0" rtlCol="0" anchor="t">
            <a:spAutoFit/>
          </a:bodyPr>
          <a:lstStyle/>
          <a:p>
            <a:pPr algn="just">
              <a:lnSpc>
                <a:spcPts val="4759"/>
              </a:lnSpc>
              <a:spcBef>
                <a:spcPct val="0"/>
              </a:spcBef>
            </a:pPr>
            <a:r>
              <a:rPr lang="en-US" sz="3399" b="1" i="1">
                <a:solidFill>
                  <a:srgbClr val="000000"/>
                </a:solidFill>
                <a:latin typeface="Noto Sans Bold Italics"/>
                <a:ea typeface="Noto Sans Bold Italics"/>
                <a:cs typeface="Noto Sans Bold Italics"/>
                <a:sym typeface="Noto Sans Bold Italics"/>
              </a:rPr>
              <a:t>Hàm này tìm kiếm và xóa một nhân viên khỏi danh sách liên kết dựa trên mã nhân viên (ma) được cung cấp.</a:t>
            </a:r>
          </a:p>
        </p:txBody>
      </p:sp>
      <p:sp>
        <p:nvSpPr>
          <p:cNvPr id="6" name="TextBox 6"/>
          <p:cNvSpPr txBox="1"/>
          <p:nvPr/>
        </p:nvSpPr>
        <p:spPr>
          <a:xfrm>
            <a:off x="420929" y="3566875"/>
            <a:ext cx="8081878" cy="7740811"/>
          </a:xfrm>
          <a:prstGeom prst="rect">
            <a:avLst/>
          </a:prstGeom>
        </p:spPr>
        <p:txBody>
          <a:bodyPr lIns="0" tIns="0" rIns="0" bIns="0" rtlCol="0" anchor="t">
            <a:spAutoFit/>
          </a:bodyPr>
          <a:lstStyle/>
          <a:p>
            <a:pPr algn="just">
              <a:lnSpc>
                <a:spcPts val="2791"/>
              </a:lnSpc>
              <a:spcBef>
                <a:spcPct val="0"/>
              </a:spcBef>
            </a:pPr>
            <a:r>
              <a:rPr lang="en-US" sz="1993" b="1" i="1">
                <a:solidFill>
                  <a:srgbClr val="000000"/>
                </a:solidFill>
                <a:latin typeface="Noto Sans Bold Italics"/>
                <a:ea typeface="Noto Sans Bold Italics"/>
                <a:cs typeface="Noto Sans Bold Italics"/>
                <a:sym typeface="Noto Sans Bold Italics"/>
              </a:rPr>
              <a:t>// --- Xóa nhân viên theo mã ---</a:t>
            </a:r>
          </a:p>
          <a:p>
            <a:pPr algn="just">
              <a:lnSpc>
                <a:spcPts val="2791"/>
              </a:lnSpc>
              <a:spcBef>
                <a:spcPct val="0"/>
              </a:spcBef>
            </a:pPr>
            <a:r>
              <a:rPr lang="en-US" sz="1993" b="1" i="1">
                <a:solidFill>
                  <a:srgbClr val="000000"/>
                </a:solidFill>
                <a:latin typeface="Noto Sans Bold Italics"/>
                <a:ea typeface="Noto Sans Bold Italics"/>
                <a:cs typeface="Noto Sans Bold Italics"/>
                <a:sym typeface="Noto Sans Bold Italics"/>
              </a:rPr>
              <a:t>void xoaTheoMa(string ma) {</a:t>
            </a:r>
          </a:p>
          <a:p>
            <a:pPr algn="just">
              <a:lnSpc>
                <a:spcPts val="2791"/>
              </a:lnSpc>
              <a:spcBef>
                <a:spcPct val="0"/>
              </a:spcBef>
            </a:pPr>
            <a:r>
              <a:rPr lang="en-US" sz="1993" b="1" i="1">
                <a:solidFill>
                  <a:srgbClr val="000000"/>
                </a:solidFill>
                <a:latin typeface="Noto Sans Bold Italics"/>
                <a:ea typeface="Noto Sans Bold Italics"/>
                <a:cs typeface="Noto Sans Bold Italics"/>
                <a:sym typeface="Noto Sans Bold Italics"/>
              </a:rPr>
              <a:t>    if (!head) { // Kiểm tra danh sách rỗng</a:t>
            </a:r>
          </a:p>
          <a:p>
            <a:pPr algn="just">
              <a:lnSpc>
                <a:spcPts val="2791"/>
              </a:lnSpc>
              <a:spcBef>
                <a:spcPct val="0"/>
              </a:spcBef>
            </a:pPr>
            <a:r>
              <a:rPr lang="en-US" sz="1993" b="1" i="1">
                <a:solidFill>
                  <a:srgbClr val="000000"/>
                </a:solidFill>
                <a:latin typeface="Noto Sans Bold Italics"/>
                <a:ea typeface="Noto Sans Bold Italics"/>
                <a:cs typeface="Noto Sans Bold Italics"/>
                <a:sym typeface="Noto Sans Bold Italics"/>
              </a:rPr>
              <a:t>        cout &lt;&lt; "Danh sach nhan vien rong!\n";</a:t>
            </a:r>
          </a:p>
          <a:p>
            <a:pPr algn="just">
              <a:lnSpc>
                <a:spcPts val="2791"/>
              </a:lnSpc>
              <a:spcBef>
                <a:spcPct val="0"/>
              </a:spcBef>
            </a:pPr>
            <a:r>
              <a:rPr lang="en-US" sz="1993" b="1" i="1">
                <a:solidFill>
                  <a:srgbClr val="000000"/>
                </a:solidFill>
                <a:latin typeface="Noto Sans Bold Italics"/>
                <a:ea typeface="Noto Sans Bold Italics"/>
                <a:cs typeface="Noto Sans Bold Italics"/>
                <a:sym typeface="Noto Sans Bold Italics"/>
              </a:rPr>
              <a:t>        return;</a:t>
            </a:r>
          </a:p>
          <a:p>
            <a:pPr algn="just">
              <a:lnSpc>
                <a:spcPts val="2791"/>
              </a:lnSpc>
              <a:spcBef>
                <a:spcPct val="0"/>
              </a:spcBef>
            </a:pPr>
            <a:r>
              <a:rPr lang="en-US" sz="1993" b="1" i="1">
                <a:solidFill>
                  <a:srgbClr val="000000"/>
                </a:solidFill>
                <a:latin typeface="Noto Sans Bold Italics"/>
                <a:ea typeface="Noto Sans Bold Italics"/>
                <a:cs typeface="Noto Sans Bold Italics"/>
                <a:sym typeface="Noto Sans Bold Italics"/>
              </a:rPr>
              <a:t>    }</a:t>
            </a:r>
          </a:p>
          <a:p>
            <a:pPr algn="just">
              <a:lnSpc>
                <a:spcPts val="2791"/>
              </a:lnSpc>
              <a:spcBef>
                <a:spcPct val="0"/>
              </a:spcBef>
            </a:pPr>
            <a:endParaRPr lang="en-US" sz="1993" b="1" i="1">
              <a:solidFill>
                <a:srgbClr val="000000"/>
              </a:solidFill>
              <a:latin typeface="Noto Sans Bold Italics"/>
              <a:ea typeface="Noto Sans Bold Italics"/>
              <a:cs typeface="Noto Sans Bold Italics"/>
              <a:sym typeface="Noto Sans Bold Italics"/>
            </a:endParaRPr>
          </a:p>
          <a:p>
            <a:pPr algn="just">
              <a:lnSpc>
                <a:spcPts val="2791"/>
              </a:lnSpc>
              <a:spcBef>
                <a:spcPct val="0"/>
              </a:spcBef>
            </a:pPr>
            <a:r>
              <a:rPr lang="en-US" sz="1993" b="1" i="1">
                <a:solidFill>
                  <a:srgbClr val="000000"/>
                </a:solidFill>
                <a:latin typeface="Noto Sans Bold Italics"/>
                <a:ea typeface="Noto Sans Bold Italics"/>
                <a:cs typeface="Noto Sans Bold Italics"/>
                <a:sym typeface="Noto Sans Bold Italics"/>
              </a:rPr>
              <a:t>    nodeNV* p = head;</a:t>
            </a:r>
          </a:p>
          <a:p>
            <a:pPr algn="just">
              <a:lnSpc>
                <a:spcPts val="2791"/>
              </a:lnSpc>
              <a:spcBef>
                <a:spcPct val="0"/>
              </a:spcBef>
            </a:pPr>
            <a:r>
              <a:rPr lang="en-US" sz="1993" b="1" i="1">
                <a:solidFill>
                  <a:srgbClr val="000000"/>
                </a:solidFill>
                <a:latin typeface="Noto Sans Bold Italics"/>
                <a:ea typeface="Noto Sans Bold Italics"/>
                <a:cs typeface="Noto Sans Bold Italics"/>
                <a:sym typeface="Noto Sans Bold Italics"/>
              </a:rPr>
              <a:t>    nodeNV* prev = NULL;</a:t>
            </a:r>
          </a:p>
          <a:p>
            <a:pPr algn="just">
              <a:lnSpc>
                <a:spcPts val="2791"/>
              </a:lnSpc>
              <a:spcBef>
                <a:spcPct val="0"/>
              </a:spcBef>
            </a:pPr>
            <a:endParaRPr lang="en-US" sz="1993" b="1" i="1">
              <a:solidFill>
                <a:srgbClr val="000000"/>
              </a:solidFill>
              <a:latin typeface="Noto Sans Bold Italics"/>
              <a:ea typeface="Noto Sans Bold Italics"/>
              <a:cs typeface="Noto Sans Bold Italics"/>
              <a:sym typeface="Noto Sans Bold Italics"/>
            </a:endParaRPr>
          </a:p>
          <a:p>
            <a:pPr algn="just">
              <a:lnSpc>
                <a:spcPts val="2791"/>
              </a:lnSpc>
              <a:spcBef>
                <a:spcPct val="0"/>
              </a:spcBef>
            </a:pPr>
            <a:r>
              <a:rPr lang="en-US" sz="1993" b="1" i="1">
                <a:solidFill>
                  <a:srgbClr val="000000"/>
                </a:solidFill>
                <a:latin typeface="Noto Sans Bold Italics"/>
                <a:ea typeface="Noto Sans Bold Italics"/>
                <a:cs typeface="Noto Sans Bold Italics"/>
                <a:sym typeface="Noto Sans Bold Italics"/>
              </a:rPr>
              <a:t>    // Vòng lặp tìm kiếm nhân viên có mã 'ma'</a:t>
            </a:r>
          </a:p>
          <a:p>
            <a:pPr algn="just">
              <a:lnSpc>
                <a:spcPts val="2791"/>
              </a:lnSpc>
              <a:spcBef>
                <a:spcPct val="0"/>
              </a:spcBef>
            </a:pPr>
            <a:r>
              <a:rPr lang="en-US" sz="1993" b="1" i="1">
                <a:solidFill>
                  <a:srgbClr val="000000"/>
                </a:solidFill>
                <a:latin typeface="Noto Sans Bold Italics"/>
                <a:ea typeface="Noto Sans Bold Italics"/>
                <a:cs typeface="Noto Sans Bold Italics"/>
                <a:sym typeface="Noto Sans Bold Italics"/>
              </a:rPr>
              <a:t>    while (p &amp;&amp; p-&gt;data.maNV != ma) {</a:t>
            </a:r>
          </a:p>
          <a:p>
            <a:pPr algn="just">
              <a:lnSpc>
                <a:spcPts val="2791"/>
              </a:lnSpc>
              <a:spcBef>
                <a:spcPct val="0"/>
              </a:spcBef>
            </a:pPr>
            <a:r>
              <a:rPr lang="en-US" sz="1993" b="1" i="1">
                <a:solidFill>
                  <a:srgbClr val="000000"/>
                </a:solidFill>
                <a:latin typeface="Noto Sans Bold Italics"/>
                <a:ea typeface="Noto Sans Bold Italics"/>
                <a:cs typeface="Noto Sans Bold Italics"/>
                <a:sym typeface="Noto Sans Bold Italics"/>
              </a:rPr>
              <a:t>        prev = p;</a:t>
            </a:r>
          </a:p>
          <a:p>
            <a:pPr algn="just">
              <a:lnSpc>
                <a:spcPts val="2791"/>
              </a:lnSpc>
              <a:spcBef>
                <a:spcPct val="0"/>
              </a:spcBef>
            </a:pPr>
            <a:r>
              <a:rPr lang="en-US" sz="1993" b="1" i="1">
                <a:solidFill>
                  <a:srgbClr val="000000"/>
                </a:solidFill>
                <a:latin typeface="Noto Sans Bold Italics"/>
                <a:ea typeface="Noto Sans Bold Italics"/>
                <a:cs typeface="Noto Sans Bold Italics"/>
                <a:sym typeface="Noto Sans Bold Italics"/>
              </a:rPr>
              <a:t>        p = p-&gt;next;</a:t>
            </a:r>
          </a:p>
          <a:p>
            <a:pPr algn="just">
              <a:lnSpc>
                <a:spcPts val="2791"/>
              </a:lnSpc>
              <a:spcBef>
                <a:spcPct val="0"/>
              </a:spcBef>
            </a:pPr>
            <a:r>
              <a:rPr lang="en-US" sz="1993" b="1" i="1">
                <a:solidFill>
                  <a:srgbClr val="000000"/>
                </a:solidFill>
                <a:latin typeface="Noto Sans Bold Italics"/>
                <a:ea typeface="Noto Sans Bold Italics"/>
                <a:cs typeface="Noto Sans Bold Italics"/>
                <a:sym typeface="Noto Sans Bold Italics"/>
              </a:rPr>
              <a:t>    }</a:t>
            </a:r>
          </a:p>
          <a:p>
            <a:pPr algn="just">
              <a:lnSpc>
                <a:spcPts val="2791"/>
              </a:lnSpc>
              <a:spcBef>
                <a:spcPct val="0"/>
              </a:spcBef>
            </a:pPr>
            <a:endParaRPr lang="en-US" sz="1993" b="1" i="1">
              <a:solidFill>
                <a:srgbClr val="000000"/>
              </a:solidFill>
              <a:latin typeface="Noto Sans Bold Italics"/>
              <a:ea typeface="Noto Sans Bold Italics"/>
              <a:cs typeface="Noto Sans Bold Italics"/>
              <a:sym typeface="Noto Sans Bold Italics"/>
            </a:endParaRPr>
          </a:p>
          <a:p>
            <a:pPr algn="just">
              <a:lnSpc>
                <a:spcPts val="2791"/>
              </a:lnSpc>
              <a:spcBef>
                <a:spcPct val="0"/>
              </a:spcBef>
            </a:pPr>
            <a:r>
              <a:rPr lang="en-US" sz="1993" b="1" i="1">
                <a:solidFill>
                  <a:srgbClr val="000000"/>
                </a:solidFill>
                <a:latin typeface="Noto Sans Bold Italics"/>
                <a:ea typeface="Noto Sans Bold Italics"/>
                <a:cs typeface="Noto Sans Bold Italics"/>
                <a:sym typeface="Noto Sans Bold Italics"/>
              </a:rPr>
              <a:t>    if (!p) { // Không tìm thấy nhân viên</a:t>
            </a:r>
          </a:p>
          <a:p>
            <a:pPr algn="just">
              <a:lnSpc>
                <a:spcPts val="2791"/>
              </a:lnSpc>
              <a:spcBef>
                <a:spcPct val="0"/>
              </a:spcBef>
            </a:pPr>
            <a:r>
              <a:rPr lang="en-US" sz="1993" b="1" i="1">
                <a:solidFill>
                  <a:srgbClr val="000000"/>
                </a:solidFill>
                <a:latin typeface="Noto Sans Bold Italics"/>
                <a:ea typeface="Noto Sans Bold Italics"/>
                <a:cs typeface="Noto Sans Bold Italics"/>
                <a:sym typeface="Noto Sans Bold Italics"/>
              </a:rPr>
              <a:t>        cout &lt;&lt; "? Khong tim thay nhan vien!\n";</a:t>
            </a:r>
          </a:p>
          <a:p>
            <a:pPr algn="just">
              <a:lnSpc>
                <a:spcPts val="2791"/>
              </a:lnSpc>
              <a:spcBef>
                <a:spcPct val="0"/>
              </a:spcBef>
            </a:pPr>
            <a:r>
              <a:rPr lang="en-US" sz="1993" b="1" i="1">
                <a:solidFill>
                  <a:srgbClr val="000000"/>
                </a:solidFill>
                <a:latin typeface="Noto Sans Bold Italics"/>
                <a:ea typeface="Noto Sans Bold Italics"/>
                <a:cs typeface="Noto Sans Bold Italics"/>
                <a:sym typeface="Noto Sans Bold Italics"/>
              </a:rPr>
              <a:t>        return;</a:t>
            </a:r>
          </a:p>
          <a:p>
            <a:pPr algn="just">
              <a:lnSpc>
                <a:spcPts val="2791"/>
              </a:lnSpc>
              <a:spcBef>
                <a:spcPct val="0"/>
              </a:spcBef>
            </a:pPr>
            <a:r>
              <a:rPr lang="en-US" sz="1993" b="1" i="1">
                <a:solidFill>
                  <a:srgbClr val="000000"/>
                </a:solidFill>
                <a:latin typeface="Noto Sans Bold Italics"/>
                <a:ea typeface="Noto Sans Bold Italics"/>
                <a:cs typeface="Noto Sans Bold Italics"/>
                <a:sym typeface="Noto Sans Bold Italics"/>
              </a:rPr>
              <a:t>    }</a:t>
            </a:r>
          </a:p>
          <a:p>
            <a:pPr algn="just">
              <a:lnSpc>
                <a:spcPts val="2791"/>
              </a:lnSpc>
              <a:spcBef>
                <a:spcPct val="0"/>
              </a:spcBef>
            </a:pPr>
            <a:endParaRPr lang="en-US" sz="1993" b="1" i="1">
              <a:solidFill>
                <a:srgbClr val="000000"/>
              </a:solidFill>
              <a:latin typeface="Noto Sans Bold Italics"/>
              <a:ea typeface="Noto Sans Bold Italics"/>
              <a:cs typeface="Noto Sans Bold Italics"/>
              <a:sym typeface="Noto Sans Bold Italics"/>
            </a:endParaRPr>
          </a:p>
          <a:p>
            <a:pPr algn="just">
              <a:lnSpc>
                <a:spcPts val="2791"/>
              </a:lnSpc>
              <a:spcBef>
                <a:spcPct val="0"/>
              </a:spcBef>
            </a:pPr>
            <a:r>
              <a:rPr lang="en-US" sz="1993" b="1" i="1">
                <a:solidFill>
                  <a:srgbClr val="000000"/>
                </a:solidFill>
                <a:latin typeface="Noto Sans Bold Italics"/>
                <a:ea typeface="Noto Sans Bold Italics"/>
                <a:cs typeface="Noto Sans Bold Italics"/>
                <a:sym typeface="Noto Sans Bold Italics"/>
              </a:rPr>
              <a:t>    </a:t>
            </a:r>
          </a:p>
        </p:txBody>
      </p:sp>
      <p:sp>
        <p:nvSpPr>
          <p:cNvPr id="7" name="TextBox 7"/>
          <p:cNvSpPr txBox="1"/>
          <p:nvPr/>
        </p:nvSpPr>
        <p:spPr>
          <a:xfrm>
            <a:off x="9865162" y="3818119"/>
            <a:ext cx="7612476" cy="5545349"/>
          </a:xfrm>
          <a:prstGeom prst="rect">
            <a:avLst/>
          </a:prstGeom>
        </p:spPr>
        <p:txBody>
          <a:bodyPr lIns="0" tIns="0" rIns="0" bIns="0" rtlCol="0" anchor="t">
            <a:spAutoFit/>
          </a:bodyPr>
          <a:lstStyle/>
          <a:p>
            <a:pPr algn="just">
              <a:lnSpc>
                <a:spcPts val="3152"/>
              </a:lnSpc>
              <a:spcBef>
                <a:spcPct val="0"/>
              </a:spcBef>
            </a:pPr>
            <a:r>
              <a:rPr lang="en-US" sz="2251" b="1" i="1">
                <a:solidFill>
                  <a:srgbClr val="000000"/>
                </a:solidFill>
                <a:latin typeface="Noto Sans Bold Italics"/>
                <a:ea typeface="Noto Sans Bold Italics"/>
                <a:cs typeface="Noto Sans Bold Italics"/>
                <a:sym typeface="Noto Sans Bold Italics"/>
              </a:rPr>
              <a:t>// Xử lý việc xóa</a:t>
            </a:r>
          </a:p>
          <a:p>
            <a:pPr algn="just">
              <a:lnSpc>
                <a:spcPts val="3152"/>
              </a:lnSpc>
              <a:spcBef>
                <a:spcPct val="0"/>
              </a:spcBef>
            </a:pPr>
            <a:r>
              <a:rPr lang="en-US" sz="2251" b="1" i="1">
                <a:solidFill>
                  <a:srgbClr val="000000"/>
                </a:solidFill>
                <a:latin typeface="Noto Sans Bold Italics"/>
                <a:ea typeface="Noto Sans Bold Italics"/>
                <a:cs typeface="Noto Sans Bold Italics"/>
                <a:sym typeface="Noto Sans Bold Italics"/>
              </a:rPr>
              <a:t> if (p == head) {</a:t>
            </a:r>
          </a:p>
          <a:p>
            <a:pPr algn="just">
              <a:lnSpc>
                <a:spcPts val="3152"/>
              </a:lnSpc>
              <a:spcBef>
                <a:spcPct val="0"/>
              </a:spcBef>
            </a:pPr>
            <a:r>
              <a:rPr lang="en-US" sz="2251" b="1" i="1">
                <a:solidFill>
                  <a:srgbClr val="000000"/>
                </a:solidFill>
                <a:latin typeface="Noto Sans Bold Italics"/>
                <a:ea typeface="Noto Sans Bold Italics"/>
                <a:cs typeface="Noto Sans Bold Italics"/>
                <a:sym typeface="Noto Sans Bold Italics"/>
              </a:rPr>
              <a:t> // Xóa đầu danh sách</a:t>
            </a:r>
          </a:p>
          <a:p>
            <a:pPr algn="just">
              <a:lnSpc>
                <a:spcPts val="3152"/>
              </a:lnSpc>
              <a:spcBef>
                <a:spcPct val="0"/>
              </a:spcBef>
            </a:pPr>
            <a:r>
              <a:rPr lang="en-US" sz="2251" b="1" i="1">
                <a:solidFill>
                  <a:srgbClr val="000000"/>
                </a:solidFill>
                <a:latin typeface="Noto Sans Bold Italics"/>
                <a:ea typeface="Noto Sans Bold Italics"/>
                <a:cs typeface="Noto Sans Bold Italics"/>
                <a:sym typeface="Noto Sans Bold Italics"/>
              </a:rPr>
              <a:t> head = head-&gt;next;</a:t>
            </a:r>
          </a:p>
          <a:p>
            <a:pPr algn="just">
              <a:lnSpc>
                <a:spcPts val="3152"/>
              </a:lnSpc>
              <a:spcBef>
                <a:spcPct val="0"/>
              </a:spcBef>
            </a:pPr>
            <a:r>
              <a:rPr lang="en-US" sz="2251" b="1" i="1">
                <a:solidFill>
                  <a:srgbClr val="000000"/>
                </a:solidFill>
                <a:latin typeface="Noto Sans Bold Italics"/>
                <a:ea typeface="Noto Sans Bold Italics"/>
                <a:cs typeface="Noto Sans Bold Italics"/>
                <a:sym typeface="Noto Sans Bold Italics"/>
              </a:rPr>
              <a:t> if (!head) tail = NULL; // Nếu danh sách rỗng sau khi xóa</a:t>
            </a:r>
          </a:p>
          <a:p>
            <a:pPr algn="just">
              <a:lnSpc>
                <a:spcPts val="3152"/>
              </a:lnSpc>
              <a:spcBef>
                <a:spcPct val="0"/>
              </a:spcBef>
            </a:pPr>
            <a:r>
              <a:rPr lang="en-US" sz="2251" b="1" i="1">
                <a:solidFill>
                  <a:srgbClr val="000000"/>
                </a:solidFill>
                <a:latin typeface="Noto Sans Bold Italics"/>
                <a:ea typeface="Noto Sans Bold Italics"/>
                <a:cs typeface="Noto Sans Bold Italics"/>
                <a:sym typeface="Noto Sans Bold Italics"/>
              </a:rPr>
              <a:t> } else {</a:t>
            </a:r>
          </a:p>
          <a:p>
            <a:pPr algn="just">
              <a:lnSpc>
                <a:spcPts val="3152"/>
              </a:lnSpc>
              <a:spcBef>
                <a:spcPct val="0"/>
              </a:spcBef>
            </a:pPr>
            <a:r>
              <a:rPr lang="en-US" sz="2251" b="1" i="1">
                <a:solidFill>
                  <a:srgbClr val="000000"/>
                </a:solidFill>
                <a:latin typeface="Noto Sans Bold Italics"/>
                <a:ea typeface="Noto Sans Bold Italics"/>
                <a:cs typeface="Noto Sans Bold Italics"/>
                <a:sym typeface="Noto Sans Bold Italics"/>
              </a:rPr>
              <a:t> // Xóa ở giữa hoặc cuối</a:t>
            </a:r>
          </a:p>
          <a:p>
            <a:pPr algn="just">
              <a:lnSpc>
                <a:spcPts val="3152"/>
              </a:lnSpc>
              <a:spcBef>
                <a:spcPct val="0"/>
              </a:spcBef>
            </a:pPr>
            <a:r>
              <a:rPr lang="en-US" sz="2251" b="1" i="1">
                <a:solidFill>
                  <a:srgbClr val="000000"/>
                </a:solidFill>
                <a:latin typeface="Noto Sans Bold Italics"/>
                <a:ea typeface="Noto Sans Bold Italics"/>
                <a:cs typeface="Noto Sans Bold Italics"/>
                <a:sym typeface="Noto Sans Bold Italics"/>
              </a:rPr>
              <a:t> prev-&gt;next = p-&gt;next;</a:t>
            </a:r>
          </a:p>
          <a:p>
            <a:pPr algn="just">
              <a:lnSpc>
                <a:spcPts val="3152"/>
              </a:lnSpc>
              <a:spcBef>
                <a:spcPct val="0"/>
              </a:spcBef>
            </a:pPr>
            <a:r>
              <a:rPr lang="en-US" sz="2251" b="1" i="1">
                <a:solidFill>
                  <a:srgbClr val="000000"/>
                </a:solidFill>
                <a:latin typeface="Noto Sans Bold Italics"/>
                <a:ea typeface="Noto Sans Bold Italics"/>
                <a:cs typeface="Noto Sans Bold Italics"/>
                <a:sym typeface="Noto Sans Bold Italics"/>
              </a:rPr>
              <a:t> if (p == tail) tail = prev; // Nếu xóa node cuối</a:t>
            </a:r>
          </a:p>
          <a:p>
            <a:pPr algn="just">
              <a:lnSpc>
                <a:spcPts val="3152"/>
              </a:lnSpc>
              <a:spcBef>
                <a:spcPct val="0"/>
              </a:spcBef>
            </a:pPr>
            <a:r>
              <a:rPr lang="en-US" sz="2251" b="1" i="1">
                <a:solidFill>
                  <a:srgbClr val="000000"/>
                </a:solidFill>
                <a:latin typeface="Noto Sans Bold Italics"/>
                <a:ea typeface="Noto Sans Bold Italics"/>
                <a:cs typeface="Noto Sans Bold Italics"/>
                <a:sym typeface="Noto Sans Bold Italics"/>
              </a:rPr>
              <a:t> }</a:t>
            </a:r>
          </a:p>
          <a:p>
            <a:pPr algn="just">
              <a:lnSpc>
                <a:spcPts val="3152"/>
              </a:lnSpc>
              <a:spcBef>
                <a:spcPct val="0"/>
              </a:spcBef>
            </a:pPr>
            <a:r>
              <a:rPr lang="en-US" sz="2251" b="1" i="1">
                <a:solidFill>
                  <a:srgbClr val="000000"/>
                </a:solidFill>
                <a:latin typeface="Noto Sans Bold Italics"/>
                <a:ea typeface="Noto Sans Bold Italics"/>
                <a:cs typeface="Noto Sans Bold Italics"/>
                <a:sym typeface="Noto Sans Bold Italics"/>
              </a:rPr>
              <a:t> delete p; // Giải phóng bộ nhớ</a:t>
            </a:r>
          </a:p>
          <a:p>
            <a:pPr algn="just">
              <a:lnSpc>
                <a:spcPts val="3152"/>
              </a:lnSpc>
              <a:spcBef>
                <a:spcPct val="0"/>
              </a:spcBef>
            </a:pPr>
            <a:r>
              <a:rPr lang="en-US" sz="2251" b="1" i="1">
                <a:solidFill>
                  <a:srgbClr val="000000"/>
                </a:solidFill>
                <a:latin typeface="Noto Sans Bold Italics"/>
                <a:ea typeface="Noto Sans Bold Italics"/>
                <a:cs typeface="Noto Sans Bold Italics"/>
                <a:sym typeface="Noto Sans Bold Italics"/>
              </a:rPr>
              <a:t> size--; // Giảm kích thước</a:t>
            </a:r>
          </a:p>
          <a:p>
            <a:pPr algn="just">
              <a:lnSpc>
                <a:spcPts val="3152"/>
              </a:lnSpc>
              <a:spcBef>
                <a:spcPct val="0"/>
              </a:spcBef>
            </a:pPr>
            <a:r>
              <a:rPr lang="en-US" sz="2251" b="1" i="1">
                <a:solidFill>
                  <a:srgbClr val="000000"/>
                </a:solidFill>
                <a:latin typeface="Noto Sans Bold Italics"/>
                <a:ea typeface="Noto Sans Bold Italics"/>
                <a:cs typeface="Noto Sans Bold Italics"/>
                <a:sym typeface="Noto Sans Bold Italics"/>
              </a:rPr>
              <a:t> cout &lt;&lt; "? Da xoa nhan vien!\n";</a:t>
            </a:r>
          </a:p>
          <a:p>
            <a:pPr algn="just">
              <a:lnSpc>
                <a:spcPts val="3152"/>
              </a:lnSpc>
              <a:spcBef>
                <a:spcPct val="0"/>
              </a:spcBef>
            </a:pPr>
            <a:r>
              <a:rPr lang="en-US" sz="2251" b="1" i="1">
                <a:solidFill>
                  <a:srgbClr val="000000"/>
                </a:solidFill>
                <a:latin typeface="Noto Sans Bold Italics"/>
                <a:ea typeface="Noto Sans Bold Italics"/>
                <a:cs typeface="Noto Sans Bold Italics"/>
                <a:sym typeface="Noto Sans Bold Italics"/>
              </a:rPr>
              <a:t>}</a:t>
            </a:r>
          </a:p>
        </p:txBody>
      </p:sp>
      <p:sp>
        <p:nvSpPr>
          <p:cNvPr id="8" name="TextBox 8"/>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Noto Sans"/>
                <a:ea typeface="Noto Sans"/>
                <a:cs typeface="Noto Sans"/>
                <a:sym typeface="Noto Sans"/>
              </a:rPr>
              <a:t>14</a:t>
            </a:r>
          </a:p>
        </p:txBody>
      </p:sp>
    </p:spTree>
  </p:cSld>
  <p:clrMapOvr>
    <a:masterClrMapping/>
  </p:clrMapOvr>
  <p:transition spd="slow">
    <p:cover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0" y="0"/>
            <a:ext cx="18288000" cy="10433956"/>
            <a:chOff x="0" y="0"/>
            <a:chExt cx="24384000" cy="13911942"/>
          </a:xfrm>
        </p:grpSpPr>
        <p:sp>
          <p:nvSpPr>
            <p:cNvPr id="3" name="Freeform 3"/>
            <p:cNvSpPr/>
            <p:nvPr/>
          </p:nvSpPr>
          <p:spPr>
            <a:xfrm>
              <a:off x="0" y="0"/>
              <a:ext cx="24384000" cy="13911962"/>
            </a:xfrm>
            <a:custGeom>
              <a:avLst/>
              <a:gdLst/>
              <a:ahLst/>
              <a:cxnLst/>
              <a:rect l="l" t="t" r="r" b="b"/>
              <a:pathLst>
                <a:path w="24384000" h="13911962">
                  <a:moveTo>
                    <a:pt x="0" y="0"/>
                  </a:moveTo>
                  <a:lnTo>
                    <a:pt x="24384000" y="0"/>
                  </a:lnTo>
                  <a:lnTo>
                    <a:pt x="24384000" y="13911962"/>
                  </a:lnTo>
                  <a:lnTo>
                    <a:pt x="0" y="13911962"/>
                  </a:lnTo>
                  <a:lnTo>
                    <a:pt x="0" y="0"/>
                  </a:lnTo>
                  <a:close/>
                </a:path>
              </a:pathLst>
            </a:custGeom>
            <a:blipFill>
              <a:blip r:embed="rId2"/>
              <a:stretch>
                <a:fillRect r="-1428"/>
              </a:stretch>
            </a:blipFill>
          </p:spPr>
        </p:sp>
      </p:grpSp>
      <p:sp>
        <p:nvSpPr>
          <p:cNvPr id="4" name="Freeform 4"/>
          <p:cNvSpPr/>
          <p:nvPr/>
        </p:nvSpPr>
        <p:spPr>
          <a:xfrm>
            <a:off x="529631" y="3590307"/>
            <a:ext cx="7952424" cy="5756805"/>
          </a:xfrm>
          <a:custGeom>
            <a:avLst/>
            <a:gdLst/>
            <a:ahLst/>
            <a:cxnLst/>
            <a:rect l="l" t="t" r="r" b="b"/>
            <a:pathLst>
              <a:path w="7952424" h="5756805">
                <a:moveTo>
                  <a:pt x="0" y="0"/>
                </a:moveTo>
                <a:lnTo>
                  <a:pt x="7952424" y="0"/>
                </a:lnTo>
                <a:lnTo>
                  <a:pt x="7952424" y="5756806"/>
                </a:lnTo>
                <a:lnTo>
                  <a:pt x="0" y="5756806"/>
                </a:lnTo>
                <a:lnTo>
                  <a:pt x="0" y="0"/>
                </a:lnTo>
                <a:close/>
              </a:path>
            </a:pathLst>
          </a:custGeom>
          <a:blipFill>
            <a:blip r:embed="rId3"/>
            <a:stretch>
              <a:fillRect/>
            </a:stretch>
          </a:blipFill>
        </p:spPr>
      </p:sp>
      <p:sp>
        <p:nvSpPr>
          <p:cNvPr id="5" name="Freeform 5"/>
          <p:cNvSpPr/>
          <p:nvPr/>
        </p:nvSpPr>
        <p:spPr>
          <a:xfrm>
            <a:off x="8889644" y="3590307"/>
            <a:ext cx="9250784" cy="6140208"/>
          </a:xfrm>
          <a:custGeom>
            <a:avLst/>
            <a:gdLst/>
            <a:ahLst/>
            <a:cxnLst/>
            <a:rect l="l" t="t" r="r" b="b"/>
            <a:pathLst>
              <a:path w="9250784" h="6140208">
                <a:moveTo>
                  <a:pt x="0" y="0"/>
                </a:moveTo>
                <a:lnTo>
                  <a:pt x="9250784" y="0"/>
                </a:lnTo>
                <a:lnTo>
                  <a:pt x="9250784" y="6140208"/>
                </a:lnTo>
                <a:lnTo>
                  <a:pt x="0" y="6140208"/>
                </a:lnTo>
                <a:lnTo>
                  <a:pt x="0" y="0"/>
                </a:lnTo>
                <a:close/>
              </a:path>
            </a:pathLst>
          </a:custGeom>
          <a:blipFill>
            <a:blip r:embed="rId4"/>
            <a:stretch>
              <a:fillRect/>
            </a:stretch>
          </a:blipFill>
        </p:spPr>
      </p:sp>
      <p:sp>
        <p:nvSpPr>
          <p:cNvPr id="6" name="TextBox 6"/>
          <p:cNvSpPr txBox="1"/>
          <p:nvPr/>
        </p:nvSpPr>
        <p:spPr>
          <a:xfrm>
            <a:off x="529631" y="2568964"/>
            <a:ext cx="7486174" cy="580390"/>
          </a:xfrm>
          <a:prstGeom prst="rect">
            <a:avLst/>
          </a:prstGeom>
        </p:spPr>
        <p:txBody>
          <a:bodyPr lIns="0" tIns="0" rIns="0" bIns="0" rtlCol="0" anchor="t">
            <a:spAutoFit/>
          </a:bodyPr>
          <a:lstStyle/>
          <a:p>
            <a:pPr algn="just">
              <a:lnSpc>
                <a:spcPts val="4759"/>
              </a:lnSpc>
              <a:spcBef>
                <a:spcPct val="0"/>
              </a:spcBef>
            </a:pPr>
            <a:r>
              <a:rPr lang="en-US" sz="3399">
                <a:solidFill>
                  <a:srgbClr val="000000"/>
                </a:solidFill>
                <a:latin typeface="Sigmar One"/>
                <a:ea typeface="Sigmar One"/>
                <a:cs typeface="Sigmar One"/>
                <a:sym typeface="Sigmar One"/>
              </a:rPr>
              <a:t>CHẠY CODE XÓA NV THEO MÃ</a:t>
            </a:r>
          </a:p>
        </p:txBody>
      </p:sp>
      <p:sp>
        <p:nvSpPr>
          <p:cNvPr id="7" name="TextBox 7"/>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Noto Sans"/>
                <a:ea typeface="Noto Sans"/>
                <a:cs typeface="Noto Sans"/>
                <a:sym typeface="Noto Sans"/>
              </a:rPr>
              <a:t>15</a:t>
            </a:r>
          </a:p>
        </p:txBody>
      </p:sp>
    </p:spTree>
  </p:cSld>
  <p:clrMapOvr>
    <a:masterClrMapping/>
  </p:clrMapOvr>
  <p:transition spd="slow">
    <p:cover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0" y="0"/>
            <a:ext cx="18288000" cy="10433956"/>
            <a:chOff x="0" y="0"/>
            <a:chExt cx="24384000" cy="13911942"/>
          </a:xfrm>
        </p:grpSpPr>
        <p:sp>
          <p:nvSpPr>
            <p:cNvPr id="3" name="Freeform 3"/>
            <p:cNvSpPr/>
            <p:nvPr/>
          </p:nvSpPr>
          <p:spPr>
            <a:xfrm>
              <a:off x="0" y="0"/>
              <a:ext cx="24384000" cy="13911962"/>
            </a:xfrm>
            <a:custGeom>
              <a:avLst/>
              <a:gdLst/>
              <a:ahLst/>
              <a:cxnLst/>
              <a:rect l="l" t="t" r="r" b="b"/>
              <a:pathLst>
                <a:path w="24384000" h="13911962">
                  <a:moveTo>
                    <a:pt x="0" y="0"/>
                  </a:moveTo>
                  <a:lnTo>
                    <a:pt x="24384000" y="0"/>
                  </a:lnTo>
                  <a:lnTo>
                    <a:pt x="24384000" y="13911962"/>
                  </a:lnTo>
                  <a:lnTo>
                    <a:pt x="0" y="13911962"/>
                  </a:lnTo>
                  <a:lnTo>
                    <a:pt x="0" y="0"/>
                  </a:lnTo>
                  <a:close/>
                </a:path>
              </a:pathLst>
            </a:custGeom>
            <a:blipFill>
              <a:blip r:embed="rId2"/>
              <a:stretch>
                <a:fillRect r="-1428"/>
              </a:stretch>
            </a:blipFill>
          </p:spPr>
        </p:sp>
      </p:grpSp>
      <p:sp>
        <p:nvSpPr>
          <p:cNvPr id="4" name="Freeform 4"/>
          <p:cNvSpPr/>
          <p:nvPr/>
        </p:nvSpPr>
        <p:spPr>
          <a:xfrm>
            <a:off x="10376053" y="2957422"/>
            <a:ext cx="5937058" cy="6827616"/>
          </a:xfrm>
          <a:custGeom>
            <a:avLst/>
            <a:gdLst/>
            <a:ahLst/>
            <a:cxnLst/>
            <a:rect l="l" t="t" r="r" b="b"/>
            <a:pathLst>
              <a:path w="5937058" h="6827616">
                <a:moveTo>
                  <a:pt x="0" y="0"/>
                </a:moveTo>
                <a:lnTo>
                  <a:pt x="5937057" y="0"/>
                </a:lnTo>
                <a:lnTo>
                  <a:pt x="5937057" y="6827616"/>
                </a:lnTo>
                <a:lnTo>
                  <a:pt x="0" y="6827616"/>
                </a:lnTo>
                <a:lnTo>
                  <a:pt x="0" y="0"/>
                </a:lnTo>
                <a:close/>
              </a:path>
            </a:pathLst>
          </a:custGeom>
          <a:blipFill>
            <a:blip r:embed="rId3"/>
            <a:stretch>
              <a:fillRect/>
            </a:stretch>
          </a:blipFill>
        </p:spPr>
      </p:sp>
      <p:sp>
        <p:nvSpPr>
          <p:cNvPr id="5" name="TextBox 5"/>
          <p:cNvSpPr txBox="1"/>
          <p:nvPr/>
        </p:nvSpPr>
        <p:spPr>
          <a:xfrm>
            <a:off x="-202590" y="1781112"/>
            <a:ext cx="14533841" cy="580390"/>
          </a:xfrm>
          <a:prstGeom prst="rect">
            <a:avLst/>
          </a:prstGeom>
        </p:spPr>
        <p:txBody>
          <a:bodyPr lIns="0" tIns="0" rIns="0" bIns="0" rtlCol="0" anchor="t">
            <a:spAutoFit/>
          </a:bodyPr>
          <a:lstStyle/>
          <a:p>
            <a:pPr marL="734059" lvl="1" indent="-367030" algn="l">
              <a:lnSpc>
                <a:spcPts val="4759"/>
              </a:lnSpc>
              <a:buFont typeface="Arial"/>
              <a:buChar char="•"/>
            </a:pPr>
            <a:r>
              <a:rPr lang="en-US" sz="3399" b="1" i="1">
                <a:solidFill>
                  <a:srgbClr val="000000"/>
                </a:solidFill>
                <a:latin typeface="Noto Sans Bold Italics"/>
                <a:ea typeface="Noto Sans Bold Italics"/>
                <a:cs typeface="Noto Sans Bold Italics"/>
                <a:sym typeface="Noto Sans Bold Italics"/>
              </a:rPr>
              <a:t>Hàm Sửa thông tin Nhân viên theo Mã (void suaTheoMa(string ma))</a:t>
            </a:r>
          </a:p>
        </p:txBody>
      </p:sp>
      <p:sp>
        <p:nvSpPr>
          <p:cNvPr id="6" name="TextBox 6"/>
          <p:cNvSpPr txBox="1"/>
          <p:nvPr/>
        </p:nvSpPr>
        <p:spPr>
          <a:xfrm>
            <a:off x="453948" y="2530772"/>
            <a:ext cx="9418269" cy="7756228"/>
          </a:xfrm>
          <a:prstGeom prst="rect">
            <a:avLst/>
          </a:prstGeom>
        </p:spPr>
        <p:txBody>
          <a:bodyPr lIns="0" tIns="0" rIns="0" bIns="0" rtlCol="0" anchor="t">
            <a:spAutoFit/>
          </a:bodyPr>
          <a:lstStyle/>
          <a:p>
            <a:pPr algn="just">
              <a:lnSpc>
                <a:spcPts val="3083"/>
              </a:lnSpc>
              <a:spcBef>
                <a:spcPct val="0"/>
              </a:spcBef>
            </a:pPr>
            <a:r>
              <a:rPr lang="en-US" sz="2202" b="1" i="1">
                <a:solidFill>
                  <a:srgbClr val="000000"/>
                </a:solidFill>
                <a:latin typeface="Noto Sans Bold Italics"/>
                <a:ea typeface="Noto Sans Bold Italics"/>
                <a:cs typeface="Noto Sans Bold Italics"/>
                <a:sym typeface="Noto Sans Bold Italics"/>
              </a:rPr>
              <a:t>// --- Sửa thông tin nhân viên theo mã ---</a:t>
            </a:r>
          </a:p>
          <a:p>
            <a:pPr algn="just">
              <a:lnSpc>
                <a:spcPts val="3083"/>
              </a:lnSpc>
              <a:spcBef>
                <a:spcPct val="0"/>
              </a:spcBef>
            </a:pPr>
            <a:r>
              <a:rPr lang="en-US" sz="2202" b="1" i="1">
                <a:solidFill>
                  <a:srgbClr val="000000"/>
                </a:solidFill>
                <a:latin typeface="Noto Sans Bold Italics"/>
                <a:ea typeface="Noto Sans Bold Italics"/>
                <a:cs typeface="Noto Sans Bold Italics"/>
                <a:sym typeface="Noto Sans Bold Italics"/>
              </a:rPr>
              <a:t>void suaTheoMa(string ma) {</a:t>
            </a:r>
          </a:p>
          <a:p>
            <a:pPr algn="just">
              <a:lnSpc>
                <a:spcPts val="3083"/>
              </a:lnSpc>
              <a:spcBef>
                <a:spcPct val="0"/>
              </a:spcBef>
            </a:pPr>
            <a:r>
              <a:rPr lang="en-US" sz="2202" b="1" i="1">
                <a:solidFill>
                  <a:srgbClr val="000000"/>
                </a:solidFill>
                <a:latin typeface="Noto Sans Bold Italics"/>
                <a:ea typeface="Noto Sans Bold Italics"/>
                <a:cs typeface="Noto Sans Bold Italics"/>
                <a:sym typeface="Noto Sans Bold Italics"/>
              </a:rPr>
              <a:t>    nodeNV* p = head;</a:t>
            </a:r>
          </a:p>
          <a:p>
            <a:pPr algn="just">
              <a:lnSpc>
                <a:spcPts val="3083"/>
              </a:lnSpc>
              <a:spcBef>
                <a:spcPct val="0"/>
              </a:spcBef>
            </a:pPr>
            <a:endParaRPr lang="en-US" sz="2202" b="1" i="1">
              <a:solidFill>
                <a:srgbClr val="000000"/>
              </a:solidFill>
              <a:latin typeface="Noto Sans Bold Italics"/>
              <a:ea typeface="Noto Sans Bold Italics"/>
              <a:cs typeface="Noto Sans Bold Italics"/>
              <a:sym typeface="Noto Sans Bold Italics"/>
            </a:endParaRPr>
          </a:p>
          <a:p>
            <a:pPr algn="just">
              <a:lnSpc>
                <a:spcPts val="3083"/>
              </a:lnSpc>
              <a:spcBef>
                <a:spcPct val="0"/>
              </a:spcBef>
            </a:pPr>
            <a:r>
              <a:rPr lang="en-US" sz="2202" b="1" i="1">
                <a:solidFill>
                  <a:srgbClr val="000000"/>
                </a:solidFill>
                <a:latin typeface="Noto Sans Bold Italics"/>
                <a:ea typeface="Noto Sans Bold Italics"/>
                <a:cs typeface="Noto Sans Bold Italics"/>
                <a:sym typeface="Noto Sans Bold Italics"/>
              </a:rPr>
              <a:t>    // Vòng lặp tìm kiếm nhân viên có mã 'ma'</a:t>
            </a:r>
          </a:p>
          <a:p>
            <a:pPr algn="just">
              <a:lnSpc>
                <a:spcPts val="3083"/>
              </a:lnSpc>
              <a:spcBef>
                <a:spcPct val="0"/>
              </a:spcBef>
            </a:pPr>
            <a:r>
              <a:rPr lang="en-US" sz="2202" b="1" i="1">
                <a:solidFill>
                  <a:srgbClr val="000000"/>
                </a:solidFill>
                <a:latin typeface="Noto Sans Bold Italics"/>
                <a:ea typeface="Noto Sans Bold Italics"/>
                <a:cs typeface="Noto Sans Bold Italics"/>
                <a:sym typeface="Noto Sans Bold Italics"/>
              </a:rPr>
              <a:t>    while (p) {</a:t>
            </a:r>
          </a:p>
          <a:p>
            <a:pPr algn="just">
              <a:lnSpc>
                <a:spcPts val="3083"/>
              </a:lnSpc>
              <a:spcBef>
                <a:spcPct val="0"/>
              </a:spcBef>
            </a:pPr>
            <a:r>
              <a:rPr lang="en-US" sz="2202" b="1" i="1">
                <a:solidFill>
                  <a:srgbClr val="000000"/>
                </a:solidFill>
                <a:latin typeface="Noto Sans Bold Italics"/>
                <a:ea typeface="Noto Sans Bold Italics"/>
                <a:cs typeface="Noto Sans Bold Italics"/>
                <a:sym typeface="Noto Sans Bold Italics"/>
              </a:rPr>
              <a:t>        if (p-&gt;data.maNV == ma) {</a:t>
            </a:r>
          </a:p>
          <a:p>
            <a:pPr algn="just">
              <a:lnSpc>
                <a:spcPts val="3083"/>
              </a:lnSpc>
              <a:spcBef>
                <a:spcPct val="0"/>
              </a:spcBef>
            </a:pPr>
            <a:r>
              <a:rPr lang="en-US" sz="2202" b="1" i="1">
                <a:solidFill>
                  <a:srgbClr val="000000"/>
                </a:solidFill>
                <a:latin typeface="Noto Sans Bold Italics"/>
                <a:ea typeface="Noto Sans Bold Italics"/>
                <a:cs typeface="Noto Sans Bold Italics"/>
                <a:sym typeface="Noto Sans Bold Italics"/>
              </a:rPr>
              <a:t>            cout &lt;&lt; "\nNhap thong tin moi:\n";</a:t>
            </a:r>
          </a:p>
          <a:p>
            <a:pPr algn="just">
              <a:lnSpc>
                <a:spcPts val="3083"/>
              </a:lnSpc>
              <a:spcBef>
                <a:spcPct val="0"/>
              </a:spcBef>
            </a:pPr>
            <a:r>
              <a:rPr lang="en-US" sz="2202" b="1" i="1">
                <a:solidFill>
                  <a:srgbClr val="000000"/>
                </a:solidFill>
                <a:latin typeface="Noto Sans Bold Italics"/>
                <a:ea typeface="Noto Sans Bold Italics"/>
                <a:cs typeface="Noto Sans Bold Italics"/>
                <a:sym typeface="Noto Sans Bold Italics"/>
              </a:rPr>
              <a:t>            // Giả định 'nhap()' là hàm thành viên của struct/class Nhân Viên</a:t>
            </a:r>
          </a:p>
          <a:p>
            <a:pPr algn="just">
              <a:lnSpc>
                <a:spcPts val="3083"/>
              </a:lnSpc>
              <a:spcBef>
                <a:spcPct val="0"/>
              </a:spcBef>
            </a:pPr>
            <a:r>
              <a:rPr lang="en-US" sz="2202" b="1" i="1">
                <a:solidFill>
                  <a:srgbClr val="000000"/>
                </a:solidFill>
                <a:latin typeface="Noto Sans Bold Italics"/>
                <a:ea typeface="Noto Sans Bold Italics"/>
                <a:cs typeface="Noto Sans Bold Italics"/>
                <a:sym typeface="Noto Sans Bold Italics"/>
              </a:rPr>
              <a:t>            // để nhập thông tin mới (trừ mã nhân viên)</a:t>
            </a:r>
          </a:p>
          <a:p>
            <a:pPr algn="just">
              <a:lnSpc>
                <a:spcPts val="3083"/>
              </a:lnSpc>
              <a:spcBef>
                <a:spcPct val="0"/>
              </a:spcBef>
            </a:pPr>
            <a:r>
              <a:rPr lang="en-US" sz="2202" b="1" i="1">
                <a:solidFill>
                  <a:srgbClr val="000000"/>
                </a:solidFill>
                <a:latin typeface="Noto Sans Bold Italics"/>
                <a:ea typeface="Noto Sans Bold Italics"/>
                <a:cs typeface="Noto Sans Bold Italics"/>
                <a:sym typeface="Noto Sans Bold Italics"/>
              </a:rPr>
              <a:t>            p-&gt;data.nhap(); </a:t>
            </a:r>
          </a:p>
          <a:p>
            <a:pPr algn="just">
              <a:lnSpc>
                <a:spcPts val="3083"/>
              </a:lnSpc>
              <a:spcBef>
                <a:spcPct val="0"/>
              </a:spcBef>
            </a:pPr>
            <a:r>
              <a:rPr lang="en-US" sz="2202" b="1" i="1">
                <a:solidFill>
                  <a:srgbClr val="000000"/>
                </a:solidFill>
                <a:latin typeface="Noto Sans Bold Italics"/>
                <a:ea typeface="Noto Sans Bold Italics"/>
                <a:cs typeface="Noto Sans Bold Italics"/>
                <a:sym typeface="Noto Sans Bold Italics"/>
              </a:rPr>
              <a:t>            cout &lt;&lt; "? Da cap nhat!\n";</a:t>
            </a:r>
          </a:p>
          <a:p>
            <a:pPr algn="just">
              <a:lnSpc>
                <a:spcPts val="3083"/>
              </a:lnSpc>
              <a:spcBef>
                <a:spcPct val="0"/>
              </a:spcBef>
            </a:pPr>
            <a:r>
              <a:rPr lang="en-US" sz="2202" b="1" i="1">
                <a:solidFill>
                  <a:srgbClr val="000000"/>
                </a:solidFill>
                <a:latin typeface="Noto Sans Bold Italics"/>
                <a:ea typeface="Noto Sans Bold Italics"/>
                <a:cs typeface="Noto Sans Bold Italics"/>
                <a:sym typeface="Noto Sans Bold Italics"/>
              </a:rPr>
              <a:t>            return;</a:t>
            </a:r>
          </a:p>
          <a:p>
            <a:pPr algn="just">
              <a:lnSpc>
                <a:spcPts val="3083"/>
              </a:lnSpc>
              <a:spcBef>
                <a:spcPct val="0"/>
              </a:spcBef>
            </a:pPr>
            <a:r>
              <a:rPr lang="en-US" sz="2202" b="1" i="1">
                <a:solidFill>
                  <a:srgbClr val="000000"/>
                </a:solidFill>
                <a:latin typeface="Noto Sans Bold Italics"/>
                <a:ea typeface="Noto Sans Bold Italics"/>
                <a:cs typeface="Noto Sans Bold Italics"/>
                <a:sym typeface="Noto Sans Bold Italics"/>
              </a:rPr>
              <a:t>        }</a:t>
            </a:r>
          </a:p>
          <a:p>
            <a:pPr algn="just">
              <a:lnSpc>
                <a:spcPts val="3083"/>
              </a:lnSpc>
              <a:spcBef>
                <a:spcPct val="0"/>
              </a:spcBef>
            </a:pPr>
            <a:r>
              <a:rPr lang="en-US" sz="2202" b="1" i="1">
                <a:solidFill>
                  <a:srgbClr val="000000"/>
                </a:solidFill>
                <a:latin typeface="Noto Sans Bold Italics"/>
                <a:ea typeface="Noto Sans Bold Italics"/>
                <a:cs typeface="Noto Sans Bold Italics"/>
                <a:sym typeface="Noto Sans Bold Italics"/>
              </a:rPr>
              <a:t>        p = p-&gt;next;</a:t>
            </a:r>
          </a:p>
          <a:p>
            <a:pPr algn="just">
              <a:lnSpc>
                <a:spcPts val="3083"/>
              </a:lnSpc>
              <a:spcBef>
                <a:spcPct val="0"/>
              </a:spcBef>
            </a:pPr>
            <a:r>
              <a:rPr lang="en-US" sz="2202" b="1" i="1">
                <a:solidFill>
                  <a:srgbClr val="000000"/>
                </a:solidFill>
                <a:latin typeface="Noto Sans Bold Italics"/>
                <a:ea typeface="Noto Sans Bold Italics"/>
                <a:cs typeface="Noto Sans Bold Italics"/>
                <a:sym typeface="Noto Sans Bold Italics"/>
              </a:rPr>
              <a:t>    }</a:t>
            </a:r>
          </a:p>
          <a:p>
            <a:pPr algn="just">
              <a:lnSpc>
                <a:spcPts val="3083"/>
              </a:lnSpc>
              <a:spcBef>
                <a:spcPct val="0"/>
              </a:spcBef>
            </a:pPr>
            <a:endParaRPr lang="en-US" sz="2202" b="1" i="1">
              <a:solidFill>
                <a:srgbClr val="000000"/>
              </a:solidFill>
              <a:latin typeface="Noto Sans Bold Italics"/>
              <a:ea typeface="Noto Sans Bold Italics"/>
              <a:cs typeface="Noto Sans Bold Italics"/>
              <a:sym typeface="Noto Sans Bold Italics"/>
            </a:endParaRPr>
          </a:p>
          <a:p>
            <a:pPr algn="just">
              <a:lnSpc>
                <a:spcPts val="3083"/>
              </a:lnSpc>
              <a:spcBef>
                <a:spcPct val="0"/>
              </a:spcBef>
            </a:pPr>
            <a:r>
              <a:rPr lang="en-US" sz="2202" b="1" i="1">
                <a:solidFill>
                  <a:srgbClr val="000000"/>
                </a:solidFill>
                <a:latin typeface="Noto Sans Bold Italics"/>
                <a:ea typeface="Noto Sans Bold Italics"/>
                <a:cs typeface="Noto Sans Bold Italics"/>
                <a:sym typeface="Noto Sans Bold Italics"/>
              </a:rPr>
              <a:t>    // Nếu thoát vòng lặp mà không tìm thấy</a:t>
            </a:r>
          </a:p>
          <a:p>
            <a:pPr algn="just">
              <a:lnSpc>
                <a:spcPts val="3083"/>
              </a:lnSpc>
              <a:spcBef>
                <a:spcPct val="0"/>
              </a:spcBef>
            </a:pPr>
            <a:r>
              <a:rPr lang="en-US" sz="2202" b="1" i="1">
                <a:solidFill>
                  <a:srgbClr val="000000"/>
                </a:solidFill>
                <a:latin typeface="Noto Sans Bold Italics"/>
                <a:ea typeface="Noto Sans Bold Italics"/>
                <a:cs typeface="Noto Sans Bold Italics"/>
                <a:sym typeface="Noto Sans Bold Italics"/>
              </a:rPr>
              <a:t>    cout &lt;&lt; "? Khong tim thay nhan vien!\n";</a:t>
            </a:r>
          </a:p>
          <a:p>
            <a:pPr algn="just">
              <a:lnSpc>
                <a:spcPts val="3083"/>
              </a:lnSpc>
              <a:spcBef>
                <a:spcPct val="0"/>
              </a:spcBef>
            </a:pPr>
            <a:r>
              <a:rPr lang="en-US" sz="2202" b="1" i="1">
                <a:solidFill>
                  <a:srgbClr val="000000"/>
                </a:solidFill>
                <a:latin typeface="Noto Sans Bold Italics"/>
                <a:ea typeface="Noto Sans Bold Italics"/>
                <a:cs typeface="Noto Sans Bold Italics"/>
                <a:sym typeface="Noto Sans Bold Italics"/>
              </a:rPr>
              <a:t>}</a:t>
            </a:r>
          </a:p>
        </p:txBody>
      </p:sp>
      <p:sp>
        <p:nvSpPr>
          <p:cNvPr id="7" name="TextBox 7"/>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Noto Sans"/>
                <a:ea typeface="Noto Sans"/>
                <a:cs typeface="Noto Sans"/>
                <a:sym typeface="Noto Sans"/>
              </a:rPr>
              <a:t>16</a:t>
            </a:r>
          </a:p>
        </p:txBody>
      </p:sp>
    </p:spTree>
  </p:cSld>
  <p:clrMapOvr>
    <a:masterClrMapping/>
  </p:clrMapOvr>
  <p:transition spd="slow">
    <p:cover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0" y="0"/>
            <a:ext cx="18288000" cy="10433956"/>
            <a:chOff x="0" y="0"/>
            <a:chExt cx="24384000" cy="13911942"/>
          </a:xfrm>
        </p:grpSpPr>
        <p:sp>
          <p:nvSpPr>
            <p:cNvPr id="3" name="Freeform 3"/>
            <p:cNvSpPr/>
            <p:nvPr/>
          </p:nvSpPr>
          <p:spPr>
            <a:xfrm>
              <a:off x="0" y="0"/>
              <a:ext cx="24384000" cy="13911962"/>
            </a:xfrm>
            <a:custGeom>
              <a:avLst/>
              <a:gdLst/>
              <a:ahLst/>
              <a:cxnLst/>
              <a:rect l="l" t="t" r="r" b="b"/>
              <a:pathLst>
                <a:path w="24384000" h="13911962">
                  <a:moveTo>
                    <a:pt x="0" y="0"/>
                  </a:moveTo>
                  <a:lnTo>
                    <a:pt x="24384000" y="0"/>
                  </a:lnTo>
                  <a:lnTo>
                    <a:pt x="24384000" y="13911962"/>
                  </a:lnTo>
                  <a:lnTo>
                    <a:pt x="0" y="13911962"/>
                  </a:lnTo>
                  <a:lnTo>
                    <a:pt x="0" y="0"/>
                  </a:lnTo>
                  <a:close/>
                </a:path>
              </a:pathLst>
            </a:custGeom>
            <a:blipFill>
              <a:blip r:embed="rId3"/>
              <a:stretch>
                <a:fillRect r="-1428"/>
              </a:stretch>
            </a:blipFill>
          </p:spPr>
        </p:sp>
      </p:grpSp>
      <p:sp>
        <p:nvSpPr>
          <p:cNvPr id="4" name="Freeform 4"/>
          <p:cNvSpPr/>
          <p:nvPr/>
        </p:nvSpPr>
        <p:spPr>
          <a:xfrm>
            <a:off x="101713" y="2562517"/>
            <a:ext cx="8804238" cy="6804502"/>
          </a:xfrm>
          <a:custGeom>
            <a:avLst/>
            <a:gdLst/>
            <a:ahLst/>
            <a:cxnLst/>
            <a:rect l="l" t="t" r="r" b="b"/>
            <a:pathLst>
              <a:path w="8804238" h="6804502">
                <a:moveTo>
                  <a:pt x="0" y="0"/>
                </a:moveTo>
                <a:lnTo>
                  <a:pt x="8804237" y="0"/>
                </a:lnTo>
                <a:lnTo>
                  <a:pt x="8804237" y="6804502"/>
                </a:lnTo>
                <a:lnTo>
                  <a:pt x="0" y="6804502"/>
                </a:lnTo>
                <a:lnTo>
                  <a:pt x="0" y="0"/>
                </a:lnTo>
                <a:close/>
              </a:path>
            </a:pathLst>
          </a:custGeom>
          <a:blipFill>
            <a:blip r:embed="rId4"/>
            <a:stretch>
              <a:fillRect r="-940"/>
            </a:stretch>
          </a:blipFill>
        </p:spPr>
      </p:sp>
      <p:graphicFrame>
        <p:nvGraphicFramePr>
          <p:cNvPr id="5" name="Object 5"/>
          <p:cNvGraphicFramePr/>
          <p:nvPr/>
        </p:nvGraphicFramePr>
        <p:xfrm>
          <a:off x="10164292" y="2194685"/>
          <a:ext cx="5657850" cy="4400550"/>
        </p:xfrm>
        <a:graphic>
          <a:graphicData uri="http://schemas.openxmlformats.org/presentationml/2006/ole">
            <mc:AlternateContent xmlns:mc="http://schemas.openxmlformats.org/markup-compatibility/2006">
              <mc:Choice xmlns:v="urn:schemas-microsoft-com:vml" Requires="v">
                <p:oleObj spid="_x0000_s1027" name="Worksheet" r:id="rId5" imgW="6781800" imgH="5524500" progId="Excel.Sheet.12">
                  <p:embed/>
                </p:oleObj>
              </mc:Choice>
              <mc:Fallback>
                <p:oleObj name="Worksheet" r:id="rId5" imgW="6781800" imgH="5524500" progId="Excel.Sheet.12">
                  <p:embed/>
                  <p:pic>
                    <p:nvPicPr>
                      <p:cNvPr id="0" name=""/>
                      <p:cNvPicPr/>
                      <p:nvPr/>
                    </p:nvPicPr>
                    <p:blipFill>
                      <a:blip r:embed="rId6"/>
                      <a:stretch>
                        <a:fillRect/>
                      </a:stretch>
                    </p:blipFill>
                    <p:spPr>
                      <a:xfrm>
                        <a:off x="10164292" y="2194685"/>
                        <a:ext cx="5657850" cy="4400550"/>
                      </a:xfrm>
                      <a:prstGeom prst="rect">
                        <a:avLst/>
                      </a:prstGeom>
                    </p:spPr>
                  </p:pic>
                </p:oleObj>
              </mc:Fallback>
            </mc:AlternateContent>
          </a:graphicData>
        </a:graphic>
      </p:graphicFrame>
      <p:sp>
        <p:nvSpPr>
          <p:cNvPr id="6" name="TextBox 6"/>
          <p:cNvSpPr txBox="1"/>
          <p:nvPr/>
        </p:nvSpPr>
        <p:spPr>
          <a:xfrm>
            <a:off x="0" y="1871152"/>
            <a:ext cx="9478328" cy="580390"/>
          </a:xfrm>
          <a:prstGeom prst="rect">
            <a:avLst/>
          </a:prstGeom>
        </p:spPr>
        <p:txBody>
          <a:bodyPr lIns="0" tIns="0" rIns="0" bIns="0" rtlCol="0" anchor="t">
            <a:spAutoFit/>
          </a:bodyPr>
          <a:lstStyle/>
          <a:p>
            <a:pPr marL="734059" lvl="1" indent="-367030" algn="l">
              <a:lnSpc>
                <a:spcPts val="4759"/>
              </a:lnSpc>
              <a:buFont typeface="Arial"/>
              <a:buChar char="•"/>
            </a:pPr>
            <a:r>
              <a:rPr lang="en-US" sz="3399">
                <a:solidFill>
                  <a:srgbClr val="000000"/>
                </a:solidFill>
                <a:latin typeface="Sigmar One"/>
                <a:ea typeface="Sigmar One"/>
                <a:cs typeface="Sigmar One"/>
                <a:sym typeface="Sigmar One"/>
              </a:rPr>
              <a:t>Class Hàng Hóa (Goods/Product)</a:t>
            </a:r>
          </a:p>
        </p:txBody>
      </p:sp>
      <p:sp>
        <p:nvSpPr>
          <p:cNvPr id="7" name="AutoShape 7"/>
          <p:cNvSpPr/>
          <p:nvPr/>
        </p:nvSpPr>
        <p:spPr>
          <a:xfrm flipV="1">
            <a:off x="6663221" y="3896214"/>
            <a:ext cx="2282863" cy="270120"/>
          </a:xfrm>
          <a:prstGeom prst="line">
            <a:avLst/>
          </a:prstGeom>
          <a:ln w="38100" cap="flat">
            <a:solidFill>
              <a:srgbClr val="000000"/>
            </a:solidFill>
            <a:prstDash val="solid"/>
            <a:headEnd type="none" w="sm" len="sm"/>
            <a:tailEnd type="none" w="sm" len="sm"/>
          </a:ln>
        </p:spPr>
      </p:sp>
      <p:grpSp>
        <p:nvGrpSpPr>
          <p:cNvPr id="8" name="Group 8"/>
          <p:cNvGrpSpPr/>
          <p:nvPr/>
        </p:nvGrpSpPr>
        <p:grpSpPr>
          <a:xfrm rot="4674212">
            <a:off x="8865765" y="3599804"/>
            <a:ext cx="556469" cy="486910"/>
            <a:chOff x="0" y="0"/>
            <a:chExt cx="812800" cy="711200"/>
          </a:xfrm>
        </p:grpSpPr>
        <p:sp>
          <p:nvSpPr>
            <p:cNvPr id="9" name="Freeform 9"/>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263659"/>
            </a:solidFill>
          </p:spPr>
        </p:sp>
        <p:sp>
          <p:nvSpPr>
            <p:cNvPr id="10" name="TextBox 10"/>
            <p:cNvSpPr txBox="1"/>
            <p:nvPr/>
          </p:nvSpPr>
          <p:spPr>
            <a:xfrm>
              <a:off x="127000" y="292100"/>
              <a:ext cx="558800" cy="368300"/>
            </a:xfrm>
            <a:prstGeom prst="rect">
              <a:avLst/>
            </a:prstGeom>
          </p:spPr>
          <p:txBody>
            <a:bodyPr lIns="50800" tIns="50800" rIns="50800" bIns="50800" rtlCol="0" anchor="ctr"/>
            <a:lstStyle/>
            <a:p>
              <a:pPr algn="ctr">
                <a:lnSpc>
                  <a:spcPts val="2659"/>
                </a:lnSpc>
                <a:spcBef>
                  <a:spcPct val="0"/>
                </a:spcBef>
              </a:pPr>
              <a:endParaRPr/>
            </a:p>
          </p:txBody>
        </p:sp>
      </p:grpSp>
      <p:sp>
        <p:nvSpPr>
          <p:cNvPr id="11" name="TextBox 11"/>
          <p:cNvSpPr txBox="1"/>
          <p:nvPr/>
        </p:nvSpPr>
        <p:spPr>
          <a:xfrm>
            <a:off x="9883509" y="6199145"/>
            <a:ext cx="4296976" cy="815339"/>
          </a:xfrm>
          <a:prstGeom prst="rect">
            <a:avLst/>
          </a:prstGeom>
        </p:spPr>
        <p:txBody>
          <a:bodyPr lIns="0" tIns="0" rIns="0" bIns="0" rtlCol="0" anchor="t">
            <a:spAutoFit/>
          </a:bodyPr>
          <a:lstStyle/>
          <a:p>
            <a:pPr marL="518165" lvl="1" indent="-259082" algn="ctr">
              <a:lnSpc>
                <a:spcPts val="3360"/>
              </a:lnSpc>
              <a:buFont typeface="Arial"/>
              <a:buChar char="•"/>
            </a:pPr>
            <a:r>
              <a:rPr lang="en-US" sz="2400" b="1" i="1">
                <a:solidFill>
                  <a:srgbClr val="000000"/>
                </a:solidFill>
                <a:latin typeface="Noto Sans Bold Italics"/>
                <a:ea typeface="Noto Sans Bold Italics"/>
                <a:cs typeface="Noto Sans Bold Italics"/>
                <a:sym typeface="Noto Sans Bold Italics"/>
              </a:rPr>
              <a:t>Hàm Nhập thông tin (void nhap()):</a:t>
            </a:r>
          </a:p>
        </p:txBody>
      </p:sp>
      <p:grpSp>
        <p:nvGrpSpPr>
          <p:cNvPr id="12" name="Group 12"/>
          <p:cNvGrpSpPr/>
          <p:nvPr/>
        </p:nvGrpSpPr>
        <p:grpSpPr>
          <a:xfrm rot="5813387">
            <a:off x="8881121" y="5796719"/>
            <a:ext cx="525758" cy="881051"/>
            <a:chOff x="0" y="0"/>
            <a:chExt cx="206641" cy="346283"/>
          </a:xfrm>
        </p:grpSpPr>
        <p:sp>
          <p:nvSpPr>
            <p:cNvPr id="13" name="Freeform 13"/>
            <p:cNvSpPr/>
            <p:nvPr/>
          </p:nvSpPr>
          <p:spPr>
            <a:xfrm>
              <a:off x="0" y="0"/>
              <a:ext cx="206641" cy="346283"/>
            </a:xfrm>
            <a:custGeom>
              <a:avLst/>
              <a:gdLst/>
              <a:ahLst/>
              <a:cxnLst/>
              <a:rect l="l" t="t" r="r" b="b"/>
              <a:pathLst>
                <a:path w="206641" h="346283">
                  <a:moveTo>
                    <a:pt x="103320" y="0"/>
                  </a:moveTo>
                  <a:lnTo>
                    <a:pt x="206641" y="346283"/>
                  </a:lnTo>
                  <a:lnTo>
                    <a:pt x="0" y="346283"/>
                  </a:lnTo>
                  <a:lnTo>
                    <a:pt x="103320" y="0"/>
                  </a:lnTo>
                  <a:close/>
                </a:path>
              </a:pathLst>
            </a:custGeom>
            <a:solidFill>
              <a:srgbClr val="263659"/>
            </a:solidFill>
          </p:spPr>
        </p:sp>
        <p:sp>
          <p:nvSpPr>
            <p:cNvPr id="14" name="TextBox 14"/>
            <p:cNvSpPr txBox="1"/>
            <p:nvPr/>
          </p:nvSpPr>
          <p:spPr>
            <a:xfrm>
              <a:off x="32288" y="122674"/>
              <a:ext cx="142065" cy="198874"/>
            </a:xfrm>
            <a:prstGeom prst="rect">
              <a:avLst/>
            </a:prstGeom>
          </p:spPr>
          <p:txBody>
            <a:bodyPr lIns="50800" tIns="50800" rIns="50800" bIns="50800" rtlCol="0" anchor="ctr"/>
            <a:lstStyle/>
            <a:p>
              <a:pPr algn="ctr">
                <a:lnSpc>
                  <a:spcPts val="3360"/>
                </a:lnSpc>
              </a:pPr>
              <a:endParaRPr/>
            </a:p>
          </p:txBody>
        </p:sp>
      </p:grpSp>
      <p:sp>
        <p:nvSpPr>
          <p:cNvPr id="15" name="AutoShape 15"/>
          <p:cNvSpPr/>
          <p:nvPr/>
        </p:nvSpPr>
        <p:spPr>
          <a:xfrm>
            <a:off x="7428563" y="5964768"/>
            <a:ext cx="1278093" cy="219632"/>
          </a:xfrm>
          <a:prstGeom prst="line">
            <a:avLst/>
          </a:prstGeom>
          <a:ln w="38100" cap="flat">
            <a:solidFill>
              <a:srgbClr val="000000"/>
            </a:solidFill>
            <a:prstDash val="solid"/>
            <a:headEnd type="none" w="sm" len="sm"/>
            <a:tailEnd type="none" w="sm" len="sm"/>
          </a:ln>
        </p:spPr>
      </p:sp>
      <p:sp>
        <p:nvSpPr>
          <p:cNvPr id="16" name="TextBox 16"/>
          <p:cNvSpPr txBox="1"/>
          <p:nvPr/>
        </p:nvSpPr>
        <p:spPr>
          <a:xfrm>
            <a:off x="10164292" y="6966859"/>
            <a:ext cx="7966138" cy="1026667"/>
          </a:xfrm>
          <a:prstGeom prst="rect">
            <a:avLst/>
          </a:prstGeom>
        </p:spPr>
        <p:txBody>
          <a:bodyPr lIns="0" tIns="0" rIns="0" bIns="0" rtlCol="0" anchor="t">
            <a:spAutoFit/>
          </a:bodyPr>
          <a:lstStyle/>
          <a:p>
            <a:pPr algn="just">
              <a:lnSpc>
                <a:spcPts val="2737"/>
              </a:lnSpc>
            </a:pPr>
            <a:r>
              <a:rPr lang="en-US" sz="1955" b="1" i="1">
                <a:solidFill>
                  <a:srgbClr val="000000"/>
                </a:solidFill>
                <a:latin typeface="Noto Sans Bold Italics"/>
                <a:ea typeface="Noto Sans Bold Italics"/>
                <a:cs typeface="Noto Sans Bold Italics"/>
                <a:sym typeface="Noto Sans Bold Italics"/>
              </a:rPr>
              <a:t>Hàm này dùng để nhập đầy đủ thông tin cho các thuộc tính của hàng hóa từ bàn phím. Sử dụng getline để nhập chuỗi có khoảng trắng và cin.ignore() sau cin &gt;&gt; để tránh lỗi trôi lệnh.</a:t>
            </a:r>
          </a:p>
        </p:txBody>
      </p:sp>
      <p:sp>
        <p:nvSpPr>
          <p:cNvPr id="17" name="TextBox 17"/>
          <p:cNvSpPr txBox="1"/>
          <p:nvPr/>
        </p:nvSpPr>
        <p:spPr>
          <a:xfrm>
            <a:off x="6100470" y="8136401"/>
            <a:ext cx="4312921" cy="815339"/>
          </a:xfrm>
          <a:prstGeom prst="rect">
            <a:avLst/>
          </a:prstGeom>
        </p:spPr>
        <p:txBody>
          <a:bodyPr lIns="0" tIns="0" rIns="0" bIns="0" rtlCol="0" anchor="t">
            <a:spAutoFit/>
          </a:bodyPr>
          <a:lstStyle/>
          <a:p>
            <a:pPr marL="518165" lvl="1" indent="-259082" algn="ctr">
              <a:lnSpc>
                <a:spcPts val="3360"/>
              </a:lnSpc>
              <a:buFont typeface="Arial"/>
              <a:buChar char="•"/>
            </a:pPr>
            <a:r>
              <a:rPr lang="en-US" sz="2400" b="1" i="1">
                <a:solidFill>
                  <a:srgbClr val="000000"/>
                </a:solidFill>
                <a:latin typeface="Noto Sans Bold Italics"/>
                <a:ea typeface="Noto Sans Bold Italics"/>
                <a:cs typeface="Noto Sans Bold Italics"/>
                <a:sym typeface="Noto Sans Bold Italics"/>
              </a:rPr>
              <a:t>Hàm Xuất thông tin (void xuat()):</a:t>
            </a:r>
          </a:p>
        </p:txBody>
      </p:sp>
      <p:grpSp>
        <p:nvGrpSpPr>
          <p:cNvPr id="18" name="Group 18"/>
          <p:cNvGrpSpPr/>
          <p:nvPr/>
        </p:nvGrpSpPr>
        <p:grpSpPr>
          <a:xfrm rot="6357937">
            <a:off x="5890612" y="8215307"/>
            <a:ext cx="274476" cy="454354"/>
            <a:chOff x="0" y="0"/>
            <a:chExt cx="144580" cy="239330"/>
          </a:xfrm>
        </p:grpSpPr>
        <p:sp>
          <p:nvSpPr>
            <p:cNvPr id="19" name="Freeform 19"/>
            <p:cNvSpPr/>
            <p:nvPr/>
          </p:nvSpPr>
          <p:spPr>
            <a:xfrm>
              <a:off x="0" y="0"/>
              <a:ext cx="144580" cy="239330"/>
            </a:xfrm>
            <a:custGeom>
              <a:avLst/>
              <a:gdLst/>
              <a:ahLst/>
              <a:cxnLst/>
              <a:rect l="l" t="t" r="r" b="b"/>
              <a:pathLst>
                <a:path w="144580" h="239330">
                  <a:moveTo>
                    <a:pt x="72290" y="0"/>
                  </a:moveTo>
                  <a:lnTo>
                    <a:pt x="144580" y="239330"/>
                  </a:lnTo>
                  <a:lnTo>
                    <a:pt x="0" y="239330"/>
                  </a:lnTo>
                  <a:lnTo>
                    <a:pt x="72290" y="0"/>
                  </a:lnTo>
                  <a:close/>
                </a:path>
              </a:pathLst>
            </a:custGeom>
            <a:solidFill>
              <a:srgbClr val="263659"/>
            </a:solidFill>
          </p:spPr>
        </p:sp>
        <p:sp>
          <p:nvSpPr>
            <p:cNvPr id="20" name="TextBox 20"/>
            <p:cNvSpPr txBox="1"/>
            <p:nvPr/>
          </p:nvSpPr>
          <p:spPr>
            <a:xfrm>
              <a:off x="22591" y="73018"/>
              <a:ext cx="99399" cy="149218"/>
            </a:xfrm>
            <a:prstGeom prst="rect">
              <a:avLst/>
            </a:prstGeom>
          </p:spPr>
          <p:txBody>
            <a:bodyPr lIns="50800" tIns="50800" rIns="50800" bIns="50800" rtlCol="0" anchor="ctr"/>
            <a:lstStyle/>
            <a:p>
              <a:pPr algn="ctr">
                <a:lnSpc>
                  <a:spcPts val="3360"/>
                </a:lnSpc>
              </a:pPr>
              <a:endParaRPr/>
            </a:p>
          </p:txBody>
        </p:sp>
      </p:grpSp>
      <p:sp>
        <p:nvSpPr>
          <p:cNvPr id="21" name="AutoShape 21"/>
          <p:cNvSpPr/>
          <p:nvPr/>
        </p:nvSpPr>
        <p:spPr>
          <a:xfrm>
            <a:off x="4739164" y="8174501"/>
            <a:ext cx="1065664" cy="221605"/>
          </a:xfrm>
          <a:prstGeom prst="line">
            <a:avLst/>
          </a:prstGeom>
          <a:ln w="38100" cap="flat">
            <a:solidFill>
              <a:srgbClr val="000000"/>
            </a:solidFill>
            <a:prstDash val="solid"/>
            <a:headEnd type="none" w="sm" len="sm"/>
            <a:tailEnd type="none" w="sm" len="sm"/>
          </a:ln>
        </p:spPr>
      </p:sp>
      <p:sp>
        <p:nvSpPr>
          <p:cNvPr id="22" name="TextBox 22"/>
          <p:cNvSpPr txBox="1"/>
          <p:nvPr/>
        </p:nvSpPr>
        <p:spPr>
          <a:xfrm>
            <a:off x="6663221" y="9094616"/>
            <a:ext cx="6150181" cy="687030"/>
          </a:xfrm>
          <a:prstGeom prst="rect">
            <a:avLst/>
          </a:prstGeom>
        </p:spPr>
        <p:txBody>
          <a:bodyPr lIns="0" tIns="0" rIns="0" bIns="0" rtlCol="0" anchor="t">
            <a:spAutoFit/>
          </a:bodyPr>
          <a:lstStyle/>
          <a:p>
            <a:pPr algn="just">
              <a:lnSpc>
                <a:spcPts val="2773"/>
              </a:lnSpc>
              <a:spcBef>
                <a:spcPct val="0"/>
              </a:spcBef>
            </a:pPr>
            <a:r>
              <a:rPr lang="en-US" sz="1980" b="1" i="1">
                <a:solidFill>
                  <a:srgbClr val="000000"/>
                </a:solidFill>
                <a:latin typeface="Noto Sans Bold Italics"/>
                <a:ea typeface="Noto Sans Bold Italics"/>
                <a:cs typeface="Noto Sans Bold Italics"/>
                <a:sym typeface="Noto Sans Bold Italics"/>
              </a:rPr>
              <a:t>Hàm này dùng để hiển thị (in ra màn hình) toàn bộ thông tin chi tiết của hàng hóa.</a:t>
            </a:r>
          </a:p>
        </p:txBody>
      </p:sp>
      <p:sp>
        <p:nvSpPr>
          <p:cNvPr id="23" name="TextBox 23"/>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Noto Sans"/>
                <a:ea typeface="Noto Sans"/>
                <a:cs typeface="Noto Sans"/>
                <a:sym typeface="Noto Sans"/>
              </a:rPr>
              <a:t>17</a:t>
            </a:r>
          </a:p>
        </p:txBody>
      </p:sp>
    </p:spTree>
  </p:cSld>
  <p:clrMapOvr>
    <a:masterClrMapping/>
  </p:clrMapOvr>
  <p:transition spd="slow">
    <p:cover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0" y="0"/>
            <a:ext cx="18288000" cy="10433956"/>
            <a:chOff x="0" y="0"/>
            <a:chExt cx="24384000" cy="13911942"/>
          </a:xfrm>
        </p:grpSpPr>
        <p:sp>
          <p:nvSpPr>
            <p:cNvPr id="3" name="Freeform 3"/>
            <p:cNvSpPr/>
            <p:nvPr/>
          </p:nvSpPr>
          <p:spPr>
            <a:xfrm>
              <a:off x="0" y="0"/>
              <a:ext cx="24384000" cy="13911962"/>
            </a:xfrm>
            <a:custGeom>
              <a:avLst/>
              <a:gdLst/>
              <a:ahLst/>
              <a:cxnLst/>
              <a:rect l="l" t="t" r="r" b="b"/>
              <a:pathLst>
                <a:path w="24384000" h="13911962">
                  <a:moveTo>
                    <a:pt x="0" y="0"/>
                  </a:moveTo>
                  <a:lnTo>
                    <a:pt x="24384000" y="0"/>
                  </a:lnTo>
                  <a:lnTo>
                    <a:pt x="24384000" y="13911962"/>
                  </a:lnTo>
                  <a:lnTo>
                    <a:pt x="0" y="13911962"/>
                  </a:lnTo>
                  <a:lnTo>
                    <a:pt x="0" y="0"/>
                  </a:lnTo>
                  <a:close/>
                </a:path>
              </a:pathLst>
            </a:custGeom>
            <a:blipFill>
              <a:blip r:embed="rId2"/>
              <a:stretch>
                <a:fillRect r="-1428"/>
              </a:stretch>
            </a:blipFill>
          </p:spPr>
        </p:sp>
      </p:grpSp>
      <p:sp>
        <p:nvSpPr>
          <p:cNvPr id="4" name="Freeform 4"/>
          <p:cNvSpPr/>
          <p:nvPr/>
        </p:nvSpPr>
        <p:spPr>
          <a:xfrm>
            <a:off x="10055353" y="3536745"/>
            <a:ext cx="6677992" cy="4802946"/>
          </a:xfrm>
          <a:custGeom>
            <a:avLst/>
            <a:gdLst/>
            <a:ahLst/>
            <a:cxnLst/>
            <a:rect l="l" t="t" r="r" b="b"/>
            <a:pathLst>
              <a:path w="6677992" h="4802946">
                <a:moveTo>
                  <a:pt x="0" y="0"/>
                </a:moveTo>
                <a:lnTo>
                  <a:pt x="6677992" y="0"/>
                </a:lnTo>
                <a:lnTo>
                  <a:pt x="6677992" y="4802947"/>
                </a:lnTo>
                <a:lnTo>
                  <a:pt x="0" y="4802947"/>
                </a:lnTo>
                <a:lnTo>
                  <a:pt x="0" y="0"/>
                </a:lnTo>
                <a:close/>
              </a:path>
            </a:pathLst>
          </a:custGeom>
          <a:blipFill>
            <a:blip r:embed="rId3"/>
            <a:stretch>
              <a:fillRect t="-1021" b="-67019"/>
            </a:stretch>
          </a:blipFill>
        </p:spPr>
      </p:sp>
      <p:sp>
        <p:nvSpPr>
          <p:cNvPr id="5" name="Freeform 5"/>
          <p:cNvSpPr/>
          <p:nvPr/>
        </p:nvSpPr>
        <p:spPr>
          <a:xfrm>
            <a:off x="246879" y="3536745"/>
            <a:ext cx="9656041" cy="3847618"/>
          </a:xfrm>
          <a:custGeom>
            <a:avLst/>
            <a:gdLst/>
            <a:ahLst/>
            <a:cxnLst/>
            <a:rect l="l" t="t" r="r" b="b"/>
            <a:pathLst>
              <a:path w="9656041" h="3847618">
                <a:moveTo>
                  <a:pt x="0" y="0"/>
                </a:moveTo>
                <a:lnTo>
                  <a:pt x="9656042" y="0"/>
                </a:lnTo>
                <a:lnTo>
                  <a:pt x="9656042" y="3847618"/>
                </a:lnTo>
                <a:lnTo>
                  <a:pt x="0" y="3847618"/>
                </a:lnTo>
                <a:lnTo>
                  <a:pt x="0" y="0"/>
                </a:lnTo>
                <a:close/>
              </a:path>
            </a:pathLst>
          </a:custGeom>
          <a:blipFill>
            <a:blip r:embed="rId4"/>
            <a:stretch>
              <a:fillRect/>
            </a:stretch>
          </a:blipFill>
        </p:spPr>
      </p:sp>
      <p:sp>
        <p:nvSpPr>
          <p:cNvPr id="6" name="TextBox 6"/>
          <p:cNvSpPr txBox="1"/>
          <p:nvPr/>
        </p:nvSpPr>
        <p:spPr>
          <a:xfrm>
            <a:off x="246879" y="1916172"/>
            <a:ext cx="7799784" cy="580390"/>
          </a:xfrm>
          <a:prstGeom prst="rect">
            <a:avLst/>
          </a:prstGeom>
        </p:spPr>
        <p:txBody>
          <a:bodyPr lIns="0" tIns="0" rIns="0" bIns="0" rtlCol="0" anchor="t">
            <a:spAutoFit/>
          </a:bodyPr>
          <a:lstStyle/>
          <a:p>
            <a:pPr marL="734059" lvl="1" indent="-367030" algn="ctr">
              <a:lnSpc>
                <a:spcPts val="4759"/>
              </a:lnSpc>
              <a:buFont typeface="Arial"/>
              <a:buChar char="•"/>
            </a:pPr>
            <a:r>
              <a:rPr lang="en-US" sz="3399" b="1" i="1">
                <a:solidFill>
                  <a:srgbClr val="000000"/>
                </a:solidFill>
                <a:latin typeface="Noto Sans Bold Italics"/>
                <a:ea typeface="Noto Sans Bold Italics"/>
                <a:cs typeface="Noto Sans Bold Italics"/>
                <a:sym typeface="Noto Sans Bold Italics"/>
              </a:rPr>
              <a:t>Class Danh Sách Hàng Hóa (listHH)</a:t>
            </a:r>
          </a:p>
        </p:txBody>
      </p:sp>
      <p:sp>
        <p:nvSpPr>
          <p:cNvPr id="7" name="TextBox 7"/>
          <p:cNvSpPr txBox="1"/>
          <p:nvPr/>
        </p:nvSpPr>
        <p:spPr>
          <a:xfrm>
            <a:off x="246879" y="2439412"/>
            <a:ext cx="4512707" cy="448310"/>
          </a:xfrm>
          <a:prstGeom prst="rect">
            <a:avLst/>
          </a:prstGeom>
        </p:spPr>
        <p:txBody>
          <a:bodyPr lIns="0" tIns="0" rIns="0" bIns="0" rtlCol="0" anchor="t">
            <a:spAutoFit/>
          </a:bodyPr>
          <a:lstStyle/>
          <a:p>
            <a:pPr algn="ctr">
              <a:lnSpc>
                <a:spcPts val="3640"/>
              </a:lnSpc>
              <a:spcBef>
                <a:spcPct val="0"/>
              </a:spcBef>
            </a:pPr>
            <a:r>
              <a:rPr lang="en-US" sz="2600" b="1" i="1">
                <a:solidFill>
                  <a:srgbClr val="000000"/>
                </a:solidFill>
                <a:latin typeface="Noto Sans Bold Italics"/>
                <a:ea typeface="Noto Sans Bold Italics"/>
                <a:cs typeface="Noto Sans Bold Italics"/>
                <a:sym typeface="Noto Sans Bold Italics"/>
              </a:rPr>
              <a:t>TƯƠNG TỰ PHẦN NHÂN VIÊN</a:t>
            </a:r>
          </a:p>
        </p:txBody>
      </p:sp>
      <p:sp>
        <p:nvSpPr>
          <p:cNvPr id="8" name="TextBox 8"/>
          <p:cNvSpPr txBox="1"/>
          <p:nvPr/>
        </p:nvSpPr>
        <p:spPr>
          <a:xfrm>
            <a:off x="246879" y="3180511"/>
            <a:ext cx="5880331" cy="356234"/>
          </a:xfrm>
          <a:prstGeom prst="rect">
            <a:avLst/>
          </a:prstGeom>
        </p:spPr>
        <p:txBody>
          <a:bodyPr lIns="0" tIns="0" rIns="0" bIns="0" rtlCol="0" anchor="t">
            <a:spAutoFit/>
          </a:bodyPr>
          <a:lstStyle/>
          <a:p>
            <a:pPr algn="just">
              <a:lnSpc>
                <a:spcPts val="2940"/>
              </a:lnSpc>
              <a:spcBef>
                <a:spcPct val="0"/>
              </a:spcBef>
            </a:pPr>
            <a:r>
              <a:rPr lang="en-US" sz="2100" b="1" i="1">
                <a:solidFill>
                  <a:srgbClr val="000000"/>
                </a:solidFill>
                <a:latin typeface="Noto Sans Bold Italics"/>
                <a:ea typeface="Noto Sans Bold Italics"/>
                <a:cs typeface="Noto Sans Bold Italics"/>
                <a:sym typeface="Noto Sans Bold Italics"/>
              </a:rPr>
              <a:t>XEM DANH SÁCH HÀNG HÓA</a:t>
            </a:r>
          </a:p>
        </p:txBody>
      </p:sp>
      <p:sp>
        <p:nvSpPr>
          <p:cNvPr id="9" name="TextBox 9"/>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Noto Sans"/>
                <a:ea typeface="Noto Sans"/>
                <a:cs typeface="Noto Sans"/>
                <a:sym typeface="Noto Sans"/>
              </a:rPr>
              <a:t>18</a:t>
            </a:r>
          </a:p>
        </p:txBody>
      </p:sp>
    </p:spTree>
  </p:cSld>
  <p:clrMapOvr>
    <a:masterClrMapping/>
  </p:clrMapOvr>
  <p:transition spd="slow">
    <p:cover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0" y="0"/>
            <a:ext cx="18288000" cy="10433956"/>
            <a:chOff x="0" y="0"/>
            <a:chExt cx="24384000" cy="13911942"/>
          </a:xfrm>
        </p:grpSpPr>
        <p:sp>
          <p:nvSpPr>
            <p:cNvPr id="3" name="Freeform 3"/>
            <p:cNvSpPr/>
            <p:nvPr/>
          </p:nvSpPr>
          <p:spPr>
            <a:xfrm>
              <a:off x="0" y="0"/>
              <a:ext cx="24384000" cy="13911962"/>
            </a:xfrm>
            <a:custGeom>
              <a:avLst/>
              <a:gdLst/>
              <a:ahLst/>
              <a:cxnLst/>
              <a:rect l="l" t="t" r="r" b="b"/>
              <a:pathLst>
                <a:path w="24384000" h="13911962">
                  <a:moveTo>
                    <a:pt x="0" y="0"/>
                  </a:moveTo>
                  <a:lnTo>
                    <a:pt x="24384000" y="0"/>
                  </a:lnTo>
                  <a:lnTo>
                    <a:pt x="24384000" y="13911962"/>
                  </a:lnTo>
                  <a:lnTo>
                    <a:pt x="0" y="13911962"/>
                  </a:lnTo>
                  <a:lnTo>
                    <a:pt x="0" y="0"/>
                  </a:lnTo>
                  <a:close/>
                </a:path>
              </a:pathLst>
            </a:custGeom>
            <a:blipFill>
              <a:blip r:embed="rId2"/>
              <a:stretch>
                <a:fillRect r="-1428"/>
              </a:stretch>
            </a:blipFill>
          </p:spPr>
        </p:sp>
      </p:grpSp>
      <p:sp>
        <p:nvSpPr>
          <p:cNvPr id="4" name="Freeform 4"/>
          <p:cNvSpPr/>
          <p:nvPr/>
        </p:nvSpPr>
        <p:spPr>
          <a:xfrm>
            <a:off x="371185" y="2255204"/>
            <a:ext cx="7269654" cy="8031796"/>
          </a:xfrm>
          <a:custGeom>
            <a:avLst/>
            <a:gdLst/>
            <a:ahLst/>
            <a:cxnLst/>
            <a:rect l="l" t="t" r="r" b="b"/>
            <a:pathLst>
              <a:path w="7269654" h="8031796">
                <a:moveTo>
                  <a:pt x="0" y="0"/>
                </a:moveTo>
                <a:lnTo>
                  <a:pt x="7269655" y="0"/>
                </a:lnTo>
                <a:lnTo>
                  <a:pt x="7269655" y="8031796"/>
                </a:lnTo>
                <a:lnTo>
                  <a:pt x="0" y="8031796"/>
                </a:lnTo>
                <a:lnTo>
                  <a:pt x="0" y="0"/>
                </a:lnTo>
                <a:close/>
              </a:path>
            </a:pathLst>
          </a:custGeom>
          <a:blipFill>
            <a:blip r:embed="rId3"/>
            <a:stretch>
              <a:fillRect/>
            </a:stretch>
          </a:blipFill>
        </p:spPr>
      </p:sp>
      <p:sp>
        <p:nvSpPr>
          <p:cNvPr id="5" name="Freeform 5"/>
          <p:cNvSpPr/>
          <p:nvPr/>
        </p:nvSpPr>
        <p:spPr>
          <a:xfrm>
            <a:off x="7985472" y="3444789"/>
            <a:ext cx="9273828" cy="6323706"/>
          </a:xfrm>
          <a:custGeom>
            <a:avLst/>
            <a:gdLst/>
            <a:ahLst/>
            <a:cxnLst/>
            <a:rect l="l" t="t" r="r" b="b"/>
            <a:pathLst>
              <a:path w="9273828" h="6323706">
                <a:moveTo>
                  <a:pt x="0" y="0"/>
                </a:moveTo>
                <a:lnTo>
                  <a:pt x="9273828" y="0"/>
                </a:lnTo>
                <a:lnTo>
                  <a:pt x="9273828" y="6323707"/>
                </a:lnTo>
                <a:lnTo>
                  <a:pt x="0" y="6323707"/>
                </a:lnTo>
                <a:lnTo>
                  <a:pt x="0" y="0"/>
                </a:lnTo>
                <a:close/>
              </a:path>
            </a:pathLst>
          </a:custGeom>
          <a:blipFill>
            <a:blip r:embed="rId4"/>
            <a:stretch>
              <a:fillRect/>
            </a:stretch>
          </a:blipFill>
        </p:spPr>
      </p:sp>
      <p:sp>
        <p:nvSpPr>
          <p:cNvPr id="6" name="TextBox 6"/>
          <p:cNvSpPr txBox="1"/>
          <p:nvPr/>
        </p:nvSpPr>
        <p:spPr>
          <a:xfrm>
            <a:off x="282296" y="1816420"/>
            <a:ext cx="3992285" cy="438785"/>
          </a:xfrm>
          <a:prstGeom prst="rect">
            <a:avLst/>
          </a:prstGeom>
        </p:spPr>
        <p:txBody>
          <a:bodyPr lIns="0" tIns="0" rIns="0" bIns="0" rtlCol="0" anchor="t">
            <a:spAutoFit/>
          </a:bodyPr>
          <a:lstStyle/>
          <a:p>
            <a:pPr marL="561344" lvl="1" indent="-280672" algn="ctr">
              <a:lnSpc>
                <a:spcPts val="3640"/>
              </a:lnSpc>
              <a:buFont typeface="Arial"/>
              <a:buChar char="•"/>
            </a:pPr>
            <a:r>
              <a:rPr lang="en-US" sz="2600">
                <a:solidFill>
                  <a:srgbClr val="000000"/>
                </a:solidFill>
                <a:latin typeface="Sigmar One"/>
                <a:ea typeface="Sigmar One"/>
                <a:cs typeface="Sigmar One"/>
                <a:sym typeface="Sigmar One"/>
              </a:rPr>
              <a:t>THÊM HÀNG HÓA </a:t>
            </a:r>
          </a:p>
        </p:txBody>
      </p:sp>
      <p:sp>
        <p:nvSpPr>
          <p:cNvPr id="7" name="TextBox 7"/>
          <p:cNvSpPr txBox="1"/>
          <p:nvPr/>
        </p:nvSpPr>
        <p:spPr>
          <a:xfrm>
            <a:off x="8219660" y="2996480"/>
            <a:ext cx="7791331" cy="448310"/>
          </a:xfrm>
          <a:prstGeom prst="rect">
            <a:avLst/>
          </a:prstGeom>
        </p:spPr>
        <p:txBody>
          <a:bodyPr lIns="0" tIns="0" rIns="0" bIns="0" rtlCol="0" anchor="t">
            <a:spAutoFit/>
          </a:bodyPr>
          <a:lstStyle/>
          <a:p>
            <a:pPr marL="561344" lvl="1" indent="-280672" algn="ctr">
              <a:lnSpc>
                <a:spcPts val="3640"/>
              </a:lnSpc>
              <a:buFont typeface="Arial"/>
              <a:buChar char="•"/>
            </a:pPr>
            <a:r>
              <a:rPr lang="en-US" sz="2600" b="1" i="1">
                <a:solidFill>
                  <a:srgbClr val="000000"/>
                </a:solidFill>
                <a:latin typeface="Noto Sans Bold Italics"/>
                <a:ea typeface="Noto Sans Bold Italics"/>
                <a:cs typeface="Noto Sans Bold Italics"/>
                <a:sym typeface="Noto Sans Bold Italics"/>
              </a:rPr>
              <a:t>NHẬP THÊM HÀNG HÓA VÀ XUẤT RA MÀN HÌNH</a:t>
            </a:r>
          </a:p>
        </p:txBody>
      </p:sp>
      <p:sp>
        <p:nvSpPr>
          <p:cNvPr id="8" name="TextBox 8"/>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Noto Sans"/>
                <a:ea typeface="Noto Sans"/>
                <a:cs typeface="Noto Sans"/>
                <a:sym typeface="Noto Sans"/>
              </a:rPr>
              <a:t>19</a:t>
            </a:r>
          </a:p>
        </p:txBody>
      </p:sp>
    </p:spTree>
  </p:cSld>
  <p:clrMapOvr>
    <a:masterClrMapping/>
  </p:clrMapOvr>
  <p:transition spd="slow">
    <p:cover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0" y="-19050"/>
            <a:ext cx="18288000" cy="10433956"/>
            <a:chOff x="0" y="0"/>
            <a:chExt cx="24384000" cy="13911942"/>
          </a:xfrm>
        </p:grpSpPr>
        <p:sp>
          <p:nvSpPr>
            <p:cNvPr id="3" name="Freeform 3"/>
            <p:cNvSpPr/>
            <p:nvPr/>
          </p:nvSpPr>
          <p:spPr>
            <a:xfrm>
              <a:off x="0" y="0"/>
              <a:ext cx="24384000" cy="13911962"/>
            </a:xfrm>
            <a:custGeom>
              <a:avLst/>
              <a:gdLst/>
              <a:ahLst/>
              <a:cxnLst/>
              <a:rect l="l" t="t" r="r" b="b"/>
              <a:pathLst>
                <a:path w="24384000" h="13911962">
                  <a:moveTo>
                    <a:pt x="0" y="0"/>
                  </a:moveTo>
                  <a:lnTo>
                    <a:pt x="24384000" y="0"/>
                  </a:lnTo>
                  <a:lnTo>
                    <a:pt x="24384000" y="13911962"/>
                  </a:lnTo>
                  <a:lnTo>
                    <a:pt x="0" y="13911962"/>
                  </a:lnTo>
                  <a:lnTo>
                    <a:pt x="0" y="0"/>
                  </a:lnTo>
                  <a:close/>
                </a:path>
              </a:pathLst>
            </a:custGeom>
            <a:blipFill>
              <a:blip r:embed="rId3"/>
              <a:stretch>
                <a:fillRect r="-1428"/>
              </a:stretch>
            </a:blipFill>
          </p:spPr>
        </p:sp>
      </p:grpSp>
      <p:grpSp>
        <p:nvGrpSpPr>
          <p:cNvPr id="4" name="Group 4"/>
          <p:cNvGrpSpPr/>
          <p:nvPr/>
        </p:nvGrpSpPr>
        <p:grpSpPr>
          <a:xfrm>
            <a:off x="12283038" y="2812599"/>
            <a:ext cx="474935" cy="407405"/>
            <a:chOff x="0" y="0"/>
            <a:chExt cx="947527" cy="812800"/>
          </a:xfrm>
        </p:grpSpPr>
        <p:sp>
          <p:nvSpPr>
            <p:cNvPr id="5" name="Freeform 5"/>
            <p:cNvSpPr/>
            <p:nvPr/>
          </p:nvSpPr>
          <p:spPr>
            <a:xfrm>
              <a:off x="0" y="0"/>
              <a:ext cx="947527" cy="812800"/>
            </a:xfrm>
            <a:custGeom>
              <a:avLst/>
              <a:gdLst/>
              <a:ahLst/>
              <a:cxnLst/>
              <a:rect l="l" t="t" r="r" b="b"/>
              <a:pathLst>
                <a:path w="947527" h="812800">
                  <a:moveTo>
                    <a:pt x="473763" y="0"/>
                  </a:moveTo>
                  <a:cubicBezTo>
                    <a:pt x="212111" y="0"/>
                    <a:pt x="0" y="181951"/>
                    <a:pt x="0" y="406400"/>
                  </a:cubicBezTo>
                  <a:cubicBezTo>
                    <a:pt x="0" y="630849"/>
                    <a:pt x="212111" y="812800"/>
                    <a:pt x="473763" y="812800"/>
                  </a:cubicBezTo>
                  <a:cubicBezTo>
                    <a:pt x="735416" y="812800"/>
                    <a:pt x="947527" y="630849"/>
                    <a:pt x="947527" y="406400"/>
                  </a:cubicBezTo>
                  <a:cubicBezTo>
                    <a:pt x="947527" y="181951"/>
                    <a:pt x="735416" y="0"/>
                    <a:pt x="473763" y="0"/>
                  </a:cubicBezTo>
                  <a:close/>
                </a:path>
              </a:pathLst>
            </a:custGeom>
            <a:solidFill>
              <a:srgbClr val="29176D"/>
            </a:solidFill>
          </p:spPr>
        </p:sp>
        <p:sp>
          <p:nvSpPr>
            <p:cNvPr id="6" name="TextBox 6"/>
            <p:cNvSpPr txBox="1"/>
            <p:nvPr/>
          </p:nvSpPr>
          <p:spPr>
            <a:xfrm>
              <a:off x="88831" y="38100"/>
              <a:ext cx="769866" cy="698500"/>
            </a:xfrm>
            <a:prstGeom prst="rect">
              <a:avLst/>
            </a:prstGeom>
          </p:spPr>
          <p:txBody>
            <a:bodyPr lIns="50800" tIns="50800" rIns="50800" bIns="50800" rtlCol="0" anchor="ctr"/>
            <a:lstStyle/>
            <a:p>
              <a:pPr algn="ctr">
                <a:lnSpc>
                  <a:spcPts val="2659"/>
                </a:lnSpc>
                <a:spcBef>
                  <a:spcPct val="0"/>
                </a:spcBef>
              </a:pPr>
              <a:endParaRPr/>
            </a:p>
          </p:txBody>
        </p:sp>
      </p:grpSp>
      <p:sp>
        <p:nvSpPr>
          <p:cNvPr id="7" name="AutoShape 7"/>
          <p:cNvSpPr/>
          <p:nvPr/>
        </p:nvSpPr>
        <p:spPr>
          <a:xfrm flipV="1">
            <a:off x="12520506" y="3220004"/>
            <a:ext cx="0" cy="1977924"/>
          </a:xfrm>
          <a:prstGeom prst="line">
            <a:avLst/>
          </a:prstGeom>
          <a:ln w="38100" cap="flat">
            <a:solidFill>
              <a:srgbClr val="000000"/>
            </a:solidFill>
            <a:prstDash val="solid"/>
            <a:headEnd type="none" w="sm" len="sm"/>
            <a:tailEnd type="none" w="sm" len="sm"/>
          </a:ln>
        </p:spPr>
      </p:sp>
      <p:grpSp>
        <p:nvGrpSpPr>
          <p:cNvPr id="8" name="Group 8"/>
          <p:cNvGrpSpPr/>
          <p:nvPr/>
        </p:nvGrpSpPr>
        <p:grpSpPr>
          <a:xfrm>
            <a:off x="12209881" y="5143500"/>
            <a:ext cx="621251" cy="621251"/>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9176D"/>
            </a:solidFill>
          </p:spPr>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1" name="AutoShape 11"/>
          <p:cNvSpPr/>
          <p:nvPr/>
        </p:nvSpPr>
        <p:spPr>
          <a:xfrm flipV="1">
            <a:off x="12520506" y="5764751"/>
            <a:ext cx="0" cy="2102464"/>
          </a:xfrm>
          <a:prstGeom prst="line">
            <a:avLst/>
          </a:prstGeom>
          <a:ln w="38100" cap="flat">
            <a:solidFill>
              <a:srgbClr val="000000"/>
            </a:solidFill>
            <a:prstDash val="solid"/>
            <a:headEnd type="none" w="sm" len="sm"/>
            <a:tailEnd type="none" w="sm" len="sm"/>
          </a:ln>
        </p:spPr>
      </p:sp>
      <p:grpSp>
        <p:nvGrpSpPr>
          <p:cNvPr id="12" name="Group 12"/>
          <p:cNvGrpSpPr/>
          <p:nvPr/>
        </p:nvGrpSpPr>
        <p:grpSpPr>
          <a:xfrm>
            <a:off x="11872230" y="7688801"/>
            <a:ext cx="1296552" cy="1296552"/>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9176D"/>
            </a:solidFill>
          </p:spPr>
        </p:sp>
        <p:sp>
          <p:nvSpPr>
            <p:cNvPr id="14" name="TextBox 1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5" name="Freeform 15"/>
          <p:cNvSpPr/>
          <p:nvPr/>
        </p:nvSpPr>
        <p:spPr>
          <a:xfrm>
            <a:off x="736327" y="6188930"/>
            <a:ext cx="5306630" cy="3222572"/>
          </a:xfrm>
          <a:custGeom>
            <a:avLst/>
            <a:gdLst/>
            <a:ahLst/>
            <a:cxnLst/>
            <a:rect l="l" t="t" r="r" b="b"/>
            <a:pathLst>
              <a:path w="5306630" h="3222572">
                <a:moveTo>
                  <a:pt x="0" y="0"/>
                </a:moveTo>
                <a:lnTo>
                  <a:pt x="5306630" y="0"/>
                </a:lnTo>
                <a:lnTo>
                  <a:pt x="5306630" y="3222572"/>
                </a:lnTo>
                <a:lnTo>
                  <a:pt x="0" y="32225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6" name="Freeform 16"/>
          <p:cNvSpPr/>
          <p:nvPr/>
        </p:nvSpPr>
        <p:spPr>
          <a:xfrm>
            <a:off x="1193946" y="3621325"/>
            <a:ext cx="1745046" cy="1357963"/>
          </a:xfrm>
          <a:custGeom>
            <a:avLst/>
            <a:gdLst/>
            <a:ahLst/>
            <a:cxnLst/>
            <a:rect l="l" t="t" r="r" b="b"/>
            <a:pathLst>
              <a:path w="1745046" h="1357963">
                <a:moveTo>
                  <a:pt x="0" y="0"/>
                </a:moveTo>
                <a:lnTo>
                  <a:pt x="1745046" y="0"/>
                </a:lnTo>
                <a:lnTo>
                  <a:pt x="1745046" y="1357963"/>
                </a:lnTo>
                <a:lnTo>
                  <a:pt x="0" y="135796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7" name="Freeform 17"/>
          <p:cNvSpPr/>
          <p:nvPr/>
        </p:nvSpPr>
        <p:spPr>
          <a:xfrm>
            <a:off x="7339272" y="6683430"/>
            <a:ext cx="2214247" cy="2941632"/>
          </a:xfrm>
          <a:custGeom>
            <a:avLst/>
            <a:gdLst/>
            <a:ahLst/>
            <a:cxnLst/>
            <a:rect l="l" t="t" r="r" b="b"/>
            <a:pathLst>
              <a:path w="2214247" h="2941632">
                <a:moveTo>
                  <a:pt x="0" y="0"/>
                </a:moveTo>
                <a:lnTo>
                  <a:pt x="2214246" y="0"/>
                </a:lnTo>
                <a:lnTo>
                  <a:pt x="2214246" y="2941632"/>
                </a:lnTo>
                <a:lnTo>
                  <a:pt x="0" y="294163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8" name="Freeform 18"/>
          <p:cNvSpPr/>
          <p:nvPr/>
        </p:nvSpPr>
        <p:spPr>
          <a:xfrm>
            <a:off x="3615267" y="3566159"/>
            <a:ext cx="2107207" cy="2057400"/>
          </a:xfrm>
          <a:custGeom>
            <a:avLst/>
            <a:gdLst/>
            <a:ahLst/>
            <a:cxnLst/>
            <a:rect l="l" t="t" r="r" b="b"/>
            <a:pathLst>
              <a:path w="2107207" h="2057400">
                <a:moveTo>
                  <a:pt x="0" y="0"/>
                </a:moveTo>
                <a:lnTo>
                  <a:pt x="2107207" y="0"/>
                </a:lnTo>
                <a:lnTo>
                  <a:pt x="2107207" y="2057400"/>
                </a:lnTo>
                <a:lnTo>
                  <a:pt x="0" y="205740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9" name="TextBox 19"/>
          <p:cNvSpPr txBox="1"/>
          <p:nvPr/>
        </p:nvSpPr>
        <p:spPr>
          <a:xfrm>
            <a:off x="6042957" y="1906647"/>
            <a:ext cx="4716423" cy="679450"/>
          </a:xfrm>
          <a:prstGeom prst="rect">
            <a:avLst/>
          </a:prstGeom>
        </p:spPr>
        <p:txBody>
          <a:bodyPr lIns="0" tIns="0" rIns="0" bIns="0" rtlCol="0" anchor="t">
            <a:spAutoFit/>
          </a:bodyPr>
          <a:lstStyle/>
          <a:p>
            <a:pPr algn="ctr">
              <a:lnSpc>
                <a:spcPts val="5599"/>
              </a:lnSpc>
              <a:spcBef>
                <a:spcPct val="0"/>
              </a:spcBef>
            </a:pPr>
            <a:r>
              <a:rPr lang="en-US" sz="3999" b="1" i="1">
                <a:solidFill>
                  <a:srgbClr val="000000"/>
                </a:solidFill>
                <a:latin typeface="Noto Sans Bold Italics"/>
                <a:ea typeface="Noto Sans Bold Italics"/>
                <a:cs typeface="Noto Sans Bold Italics"/>
                <a:sym typeface="Noto Sans Bold Italics"/>
              </a:rPr>
              <a:t>TỔNG QUAN ĐỀ TÀI:</a:t>
            </a:r>
          </a:p>
        </p:txBody>
      </p:sp>
      <p:sp>
        <p:nvSpPr>
          <p:cNvPr id="20" name="TextBox 20"/>
          <p:cNvSpPr txBox="1"/>
          <p:nvPr/>
        </p:nvSpPr>
        <p:spPr>
          <a:xfrm>
            <a:off x="9144000" y="3343830"/>
            <a:ext cx="2940368" cy="497840"/>
          </a:xfrm>
          <a:prstGeom prst="rect">
            <a:avLst/>
          </a:prstGeom>
        </p:spPr>
        <p:txBody>
          <a:bodyPr lIns="0" tIns="0" rIns="0" bIns="0" rtlCol="0" anchor="t">
            <a:spAutoFit/>
          </a:bodyPr>
          <a:lstStyle/>
          <a:p>
            <a:pPr algn="ctr">
              <a:lnSpc>
                <a:spcPts val="4060"/>
              </a:lnSpc>
              <a:spcBef>
                <a:spcPct val="0"/>
              </a:spcBef>
            </a:pPr>
            <a:r>
              <a:rPr lang="en-US" sz="2900" b="1" i="1">
                <a:solidFill>
                  <a:srgbClr val="000000"/>
                </a:solidFill>
                <a:latin typeface="Noto Sans Bold Italics"/>
                <a:ea typeface="Noto Sans Bold Italics"/>
                <a:cs typeface="Noto Sans Bold Italics"/>
                <a:sym typeface="Noto Sans Bold Italics"/>
              </a:rPr>
              <a:t>Lý do chọn đề tài</a:t>
            </a:r>
          </a:p>
        </p:txBody>
      </p:sp>
      <p:sp>
        <p:nvSpPr>
          <p:cNvPr id="21" name="TextBox 21"/>
          <p:cNvSpPr txBox="1"/>
          <p:nvPr/>
        </p:nvSpPr>
        <p:spPr>
          <a:xfrm>
            <a:off x="12831131" y="5512021"/>
            <a:ext cx="5014028" cy="448310"/>
          </a:xfrm>
          <a:prstGeom prst="rect">
            <a:avLst/>
          </a:prstGeom>
        </p:spPr>
        <p:txBody>
          <a:bodyPr lIns="0" tIns="0" rIns="0" bIns="0" rtlCol="0" anchor="t">
            <a:spAutoFit/>
          </a:bodyPr>
          <a:lstStyle/>
          <a:p>
            <a:pPr algn="ctr">
              <a:lnSpc>
                <a:spcPts val="3640"/>
              </a:lnSpc>
              <a:spcBef>
                <a:spcPct val="0"/>
              </a:spcBef>
            </a:pPr>
            <a:r>
              <a:rPr lang="en-US" sz="2600" b="1" i="1">
                <a:solidFill>
                  <a:srgbClr val="000000"/>
                </a:solidFill>
                <a:latin typeface="Noto Sans Bold Italics"/>
                <a:ea typeface="Noto Sans Bold Italics"/>
                <a:cs typeface="Noto Sans Bold Italics"/>
                <a:sym typeface="Noto Sans Bold Italics"/>
              </a:rPr>
              <a:t>Các Cấu trúc Dữ liệu sử dụng</a:t>
            </a:r>
          </a:p>
        </p:txBody>
      </p:sp>
      <p:sp>
        <p:nvSpPr>
          <p:cNvPr id="22" name="TextBox 22"/>
          <p:cNvSpPr txBox="1"/>
          <p:nvPr/>
        </p:nvSpPr>
        <p:spPr>
          <a:xfrm>
            <a:off x="6398749" y="4514469"/>
            <a:ext cx="5914430" cy="464820"/>
          </a:xfrm>
          <a:prstGeom prst="rect">
            <a:avLst/>
          </a:prstGeom>
        </p:spPr>
        <p:txBody>
          <a:bodyPr lIns="0" tIns="0" rIns="0" bIns="0" rtlCol="0" anchor="t">
            <a:spAutoFit/>
          </a:bodyPr>
          <a:lstStyle/>
          <a:p>
            <a:pPr algn="ctr">
              <a:lnSpc>
                <a:spcPts val="3780"/>
              </a:lnSpc>
              <a:spcBef>
                <a:spcPct val="0"/>
              </a:spcBef>
            </a:pPr>
            <a:r>
              <a:rPr lang="en-US" sz="2700" b="1" i="1">
                <a:solidFill>
                  <a:srgbClr val="000000"/>
                </a:solidFill>
                <a:latin typeface="Noto Sans Bold Italics"/>
                <a:ea typeface="Noto Sans Bold Italics"/>
                <a:cs typeface="Noto Sans Bold Italics"/>
                <a:sym typeface="Noto Sans Bold Italics"/>
              </a:rPr>
              <a:t>Phân tích và Thiết kế Chương trình</a:t>
            </a:r>
          </a:p>
        </p:txBody>
      </p:sp>
      <p:sp>
        <p:nvSpPr>
          <p:cNvPr id="23" name="TextBox 23"/>
          <p:cNvSpPr txBox="1"/>
          <p:nvPr/>
        </p:nvSpPr>
        <p:spPr>
          <a:xfrm>
            <a:off x="6606076" y="6131780"/>
            <a:ext cx="5914430" cy="448310"/>
          </a:xfrm>
          <a:prstGeom prst="rect">
            <a:avLst/>
          </a:prstGeom>
        </p:spPr>
        <p:txBody>
          <a:bodyPr lIns="0" tIns="0" rIns="0" bIns="0" rtlCol="0" anchor="t">
            <a:spAutoFit/>
          </a:bodyPr>
          <a:lstStyle/>
          <a:p>
            <a:pPr algn="ctr">
              <a:lnSpc>
                <a:spcPts val="3640"/>
              </a:lnSpc>
              <a:spcBef>
                <a:spcPct val="0"/>
              </a:spcBef>
            </a:pPr>
            <a:r>
              <a:rPr lang="en-US" sz="2600" b="1" i="1">
                <a:solidFill>
                  <a:srgbClr val="000000"/>
                </a:solidFill>
                <a:latin typeface="Noto Sans Bold Italics"/>
                <a:ea typeface="Noto Sans Bold Italics"/>
                <a:cs typeface="Noto Sans Bold Italics"/>
                <a:sym typeface="Noto Sans Bold Italics"/>
              </a:rPr>
              <a:t>Đánh giá tổng quan chương trình</a:t>
            </a:r>
          </a:p>
        </p:txBody>
      </p:sp>
      <p:sp>
        <p:nvSpPr>
          <p:cNvPr id="24" name="TextBox 24"/>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Noto Sans"/>
                <a:ea typeface="Noto Sans"/>
                <a:cs typeface="Noto Sans"/>
                <a:sym typeface="Noto Sans"/>
              </a:rPr>
              <a:t>2</a:t>
            </a:r>
          </a:p>
        </p:txBody>
      </p:sp>
      <p:sp>
        <p:nvSpPr>
          <p:cNvPr id="25" name="TextBox 25"/>
          <p:cNvSpPr txBox="1"/>
          <p:nvPr/>
        </p:nvSpPr>
        <p:spPr>
          <a:xfrm>
            <a:off x="12757974" y="3946802"/>
            <a:ext cx="2278022" cy="422275"/>
          </a:xfrm>
          <a:prstGeom prst="rect">
            <a:avLst/>
          </a:prstGeom>
        </p:spPr>
        <p:txBody>
          <a:bodyPr lIns="0" tIns="0" rIns="0" bIns="0" rtlCol="0" anchor="t">
            <a:spAutoFit/>
          </a:bodyPr>
          <a:lstStyle/>
          <a:p>
            <a:pPr algn="ctr">
              <a:lnSpc>
                <a:spcPts val="3499"/>
              </a:lnSpc>
              <a:spcBef>
                <a:spcPct val="0"/>
              </a:spcBef>
            </a:pPr>
            <a:r>
              <a:rPr lang="en-US" sz="2499" b="1" i="1">
                <a:solidFill>
                  <a:srgbClr val="000000"/>
                </a:solidFill>
                <a:latin typeface="Noto Sans Bold Italics"/>
                <a:ea typeface="Noto Sans Bold Italics"/>
                <a:cs typeface="Noto Sans Bold Italics"/>
                <a:sym typeface="Noto Sans Bold Italics"/>
              </a:rPr>
              <a:t>Chức Năng</a:t>
            </a:r>
          </a:p>
        </p:txBody>
      </p:sp>
    </p:spTree>
  </p:cSld>
  <p:clrMapOvr>
    <a:masterClrMapping/>
  </p:clrMapOvr>
  <p:transition spd="slow">
    <p:cover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0" y="0"/>
            <a:ext cx="18288000" cy="10433956"/>
            <a:chOff x="0" y="0"/>
            <a:chExt cx="24384000" cy="13911942"/>
          </a:xfrm>
        </p:grpSpPr>
        <p:sp>
          <p:nvSpPr>
            <p:cNvPr id="3" name="Freeform 3"/>
            <p:cNvSpPr/>
            <p:nvPr/>
          </p:nvSpPr>
          <p:spPr>
            <a:xfrm>
              <a:off x="0" y="0"/>
              <a:ext cx="24384000" cy="13911962"/>
            </a:xfrm>
            <a:custGeom>
              <a:avLst/>
              <a:gdLst/>
              <a:ahLst/>
              <a:cxnLst/>
              <a:rect l="l" t="t" r="r" b="b"/>
              <a:pathLst>
                <a:path w="24384000" h="13911962">
                  <a:moveTo>
                    <a:pt x="0" y="0"/>
                  </a:moveTo>
                  <a:lnTo>
                    <a:pt x="24384000" y="0"/>
                  </a:lnTo>
                  <a:lnTo>
                    <a:pt x="24384000" y="13911962"/>
                  </a:lnTo>
                  <a:lnTo>
                    <a:pt x="0" y="13911962"/>
                  </a:lnTo>
                  <a:lnTo>
                    <a:pt x="0" y="0"/>
                  </a:lnTo>
                  <a:close/>
                </a:path>
              </a:pathLst>
            </a:custGeom>
            <a:blipFill>
              <a:blip r:embed="rId2"/>
              <a:stretch>
                <a:fillRect r="-1428"/>
              </a:stretch>
            </a:blipFill>
          </p:spPr>
        </p:sp>
      </p:grpSp>
      <p:sp>
        <p:nvSpPr>
          <p:cNvPr id="4" name="Freeform 4"/>
          <p:cNvSpPr/>
          <p:nvPr/>
        </p:nvSpPr>
        <p:spPr>
          <a:xfrm>
            <a:off x="-153353" y="3364323"/>
            <a:ext cx="10275897" cy="5751917"/>
          </a:xfrm>
          <a:custGeom>
            <a:avLst/>
            <a:gdLst/>
            <a:ahLst/>
            <a:cxnLst/>
            <a:rect l="l" t="t" r="r" b="b"/>
            <a:pathLst>
              <a:path w="10275897" h="5751917">
                <a:moveTo>
                  <a:pt x="0" y="0"/>
                </a:moveTo>
                <a:lnTo>
                  <a:pt x="10275898" y="0"/>
                </a:lnTo>
                <a:lnTo>
                  <a:pt x="10275898" y="5751917"/>
                </a:lnTo>
                <a:lnTo>
                  <a:pt x="0" y="5751917"/>
                </a:lnTo>
                <a:lnTo>
                  <a:pt x="0" y="0"/>
                </a:lnTo>
                <a:close/>
              </a:path>
            </a:pathLst>
          </a:custGeom>
          <a:blipFill>
            <a:blip r:embed="rId3"/>
            <a:stretch>
              <a:fillRect/>
            </a:stretch>
          </a:blipFill>
        </p:spPr>
      </p:sp>
      <p:sp>
        <p:nvSpPr>
          <p:cNvPr id="5" name="Freeform 5"/>
          <p:cNvSpPr/>
          <p:nvPr/>
        </p:nvSpPr>
        <p:spPr>
          <a:xfrm>
            <a:off x="8917664" y="3045368"/>
            <a:ext cx="8341636" cy="2930000"/>
          </a:xfrm>
          <a:custGeom>
            <a:avLst/>
            <a:gdLst/>
            <a:ahLst/>
            <a:cxnLst/>
            <a:rect l="l" t="t" r="r" b="b"/>
            <a:pathLst>
              <a:path w="8341636" h="2930000">
                <a:moveTo>
                  <a:pt x="0" y="0"/>
                </a:moveTo>
                <a:lnTo>
                  <a:pt x="8341636" y="0"/>
                </a:lnTo>
                <a:lnTo>
                  <a:pt x="8341636" y="2930000"/>
                </a:lnTo>
                <a:lnTo>
                  <a:pt x="0" y="2930000"/>
                </a:lnTo>
                <a:lnTo>
                  <a:pt x="0" y="0"/>
                </a:lnTo>
                <a:close/>
              </a:path>
            </a:pathLst>
          </a:custGeom>
          <a:blipFill>
            <a:blip r:embed="rId4"/>
            <a:stretch>
              <a:fillRect/>
            </a:stretch>
          </a:blipFill>
        </p:spPr>
      </p:sp>
      <p:sp>
        <p:nvSpPr>
          <p:cNvPr id="6" name="Freeform 6"/>
          <p:cNvSpPr/>
          <p:nvPr/>
        </p:nvSpPr>
        <p:spPr>
          <a:xfrm>
            <a:off x="10930869" y="6512816"/>
            <a:ext cx="3491385" cy="3527256"/>
          </a:xfrm>
          <a:custGeom>
            <a:avLst/>
            <a:gdLst/>
            <a:ahLst/>
            <a:cxnLst/>
            <a:rect l="l" t="t" r="r" b="b"/>
            <a:pathLst>
              <a:path w="3491385" h="3527256">
                <a:moveTo>
                  <a:pt x="0" y="0"/>
                </a:moveTo>
                <a:lnTo>
                  <a:pt x="3491385" y="0"/>
                </a:lnTo>
                <a:lnTo>
                  <a:pt x="3491385" y="3527256"/>
                </a:lnTo>
                <a:lnTo>
                  <a:pt x="0" y="3527256"/>
                </a:lnTo>
                <a:lnTo>
                  <a:pt x="0" y="0"/>
                </a:lnTo>
                <a:close/>
              </a:path>
            </a:pathLst>
          </a:custGeom>
          <a:blipFill>
            <a:blip r:embed="rId5"/>
            <a:stretch>
              <a:fillRect/>
            </a:stretch>
          </a:blipFill>
        </p:spPr>
      </p:sp>
      <p:sp>
        <p:nvSpPr>
          <p:cNvPr id="7" name="TextBox 7"/>
          <p:cNvSpPr txBox="1"/>
          <p:nvPr/>
        </p:nvSpPr>
        <p:spPr>
          <a:xfrm>
            <a:off x="-153353" y="2446701"/>
            <a:ext cx="9297353" cy="438785"/>
          </a:xfrm>
          <a:prstGeom prst="rect">
            <a:avLst/>
          </a:prstGeom>
        </p:spPr>
        <p:txBody>
          <a:bodyPr lIns="0" tIns="0" rIns="0" bIns="0" rtlCol="0" anchor="t">
            <a:spAutoFit/>
          </a:bodyPr>
          <a:lstStyle/>
          <a:p>
            <a:pPr marL="561344" lvl="1" indent="-280672" algn="l">
              <a:lnSpc>
                <a:spcPts val="3640"/>
              </a:lnSpc>
              <a:buFont typeface="Arial"/>
              <a:buChar char="•"/>
            </a:pPr>
            <a:r>
              <a:rPr lang="en-US" sz="2600">
                <a:solidFill>
                  <a:srgbClr val="000000"/>
                </a:solidFill>
                <a:latin typeface="Sigmar One"/>
                <a:ea typeface="Sigmar One"/>
                <a:cs typeface="Sigmar One"/>
                <a:sym typeface="Sigmar One"/>
              </a:rPr>
              <a:t>TÌM HÀNG HÓA VÀ XÓA HÀNG HÓA THEO MÃ</a:t>
            </a:r>
          </a:p>
        </p:txBody>
      </p:sp>
      <p:sp>
        <p:nvSpPr>
          <p:cNvPr id="8" name="TextBox 8"/>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Noto Sans"/>
                <a:ea typeface="Noto Sans"/>
                <a:cs typeface="Noto Sans"/>
                <a:sym typeface="Noto Sans"/>
              </a:rPr>
              <a:t>20</a:t>
            </a:r>
          </a:p>
        </p:txBody>
      </p:sp>
    </p:spTree>
  </p:cSld>
  <p:clrMapOvr>
    <a:masterClrMapping/>
  </p:clrMapOvr>
  <p:transition spd="slow">
    <p:cover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0" y="0"/>
            <a:ext cx="18288000" cy="10433956"/>
            <a:chOff x="0" y="0"/>
            <a:chExt cx="24384000" cy="13911942"/>
          </a:xfrm>
        </p:grpSpPr>
        <p:sp>
          <p:nvSpPr>
            <p:cNvPr id="3" name="Freeform 3"/>
            <p:cNvSpPr/>
            <p:nvPr/>
          </p:nvSpPr>
          <p:spPr>
            <a:xfrm>
              <a:off x="0" y="0"/>
              <a:ext cx="24384000" cy="13911962"/>
            </a:xfrm>
            <a:custGeom>
              <a:avLst/>
              <a:gdLst/>
              <a:ahLst/>
              <a:cxnLst/>
              <a:rect l="l" t="t" r="r" b="b"/>
              <a:pathLst>
                <a:path w="24384000" h="13911962">
                  <a:moveTo>
                    <a:pt x="0" y="0"/>
                  </a:moveTo>
                  <a:lnTo>
                    <a:pt x="24384000" y="0"/>
                  </a:lnTo>
                  <a:lnTo>
                    <a:pt x="24384000" y="13911962"/>
                  </a:lnTo>
                  <a:lnTo>
                    <a:pt x="0" y="13911962"/>
                  </a:lnTo>
                  <a:lnTo>
                    <a:pt x="0" y="0"/>
                  </a:lnTo>
                  <a:close/>
                </a:path>
              </a:pathLst>
            </a:custGeom>
            <a:blipFill>
              <a:blip r:embed="rId2"/>
              <a:stretch>
                <a:fillRect r="-1428"/>
              </a:stretch>
            </a:blipFill>
          </p:spPr>
        </p:sp>
      </p:grpSp>
      <p:sp>
        <p:nvSpPr>
          <p:cNvPr id="4" name="Freeform 4"/>
          <p:cNvSpPr/>
          <p:nvPr/>
        </p:nvSpPr>
        <p:spPr>
          <a:xfrm>
            <a:off x="167790" y="3423359"/>
            <a:ext cx="9737314" cy="3864463"/>
          </a:xfrm>
          <a:custGeom>
            <a:avLst/>
            <a:gdLst/>
            <a:ahLst/>
            <a:cxnLst/>
            <a:rect l="l" t="t" r="r" b="b"/>
            <a:pathLst>
              <a:path w="9737314" h="3864463">
                <a:moveTo>
                  <a:pt x="0" y="0"/>
                </a:moveTo>
                <a:lnTo>
                  <a:pt x="9737314" y="0"/>
                </a:lnTo>
                <a:lnTo>
                  <a:pt x="9737314" y="3864462"/>
                </a:lnTo>
                <a:lnTo>
                  <a:pt x="0" y="3864462"/>
                </a:lnTo>
                <a:lnTo>
                  <a:pt x="0" y="0"/>
                </a:lnTo>
                <a:close/>
              </a:path>
            </a:pathLst>
          </a:custGeom>
          <a:blipFill>
            <a:blip r:embed="rId3"/>
            <a:stretch>
              <a:fillRect l="-594" r="-594"/>
            </a:stretch>
          </a:blipFill>
        </p:spPr>
      </p:sp>
      <p:sp>
        <p:nvSpPr>
          <p:cNvPr id="5" name="Freeform 5"/>
          <p:cNvSpPr/>
          <p:nvPr/>
        </p:nvSpPr>
        <p:spPr>
          <a:xfrm>
            <a:off x="9737314" y="3333552"/>
            <a:ext cx="8294018" cy="2838662"/>
          </a:xfrm>
          <a:custGeom>
            <a:avLst/>
            <a:gdLst/>
            <a:ahLst/>
            <a:cxnLst/>
            <a:rect l="l" t="t" r="r" b="b"/>
            <a:pathLst>
              <a:path w="8294018" h="2838662">
                <a:moveTo>
                  <a:pt x="0" y="0"/>
                </a:moveTo>
                <a:lnTo>
                  <a:pt x="8294018" y="0"/>
                </a:lnTo>
                <a:lnTo>
                  <a:pt x="8294018" y="2838662"/>
                </a:lnTo>
                <a:lnTo>
                  <a:pt x="0" y="2838662"/>
                </a:lnTo>
                <a:lnTo>
                  <a:pt x="0" y="0"/>
                </a:lnTo>
                <a:close/>
              </a:path>
            </a:pathLst>
          </a:custGeom>
          <a:blipFill>
            <a:blip r:embed="rId4"/>
            <a:stretch>
              <a:fillRect t="-62525"/>
            </a:stretch>
          </a:blipFill>
        </p:spPr>
      </p:sp>
      <p:sp>
        <p:nvSpPr>
          <p:cNvPr id="6" name="Freeform 6"/>
          <p:cNvSpPr/>
          <p:nvPr/>
        </p:nvSpPr>
        <p:spPr>
          <a:xfrm>
            <a:off x="7186926" y="7362819"/>
            <a:ext cx="8320807" cy="2870679"/>
          </a:xfrm>
          <a:custGeom>
            <a:avLst/>
            <a:gdLst/>
            <a:ahLst/>
            <a:cxnLst/>
            <a:rect l="l" t="t" r="r" b="b"/>
            <a:pathLst>
              <a:path w="8320807" h="2870679">
                <a:moveTo>
                  <a:pt x="0" y="0"/>
                </a:moveTo>
                <a:lnTo>
                  <a:pt x="8320807" y="0"/>
                </a:lnTo>
                <a:lnTo>
                  <a:pt x="8320807" y="2870678"/>
                </a:lnTo>
                <a:lnTo>
                  <a:pt x="0" y="2870678"/>
                </a:lnTo>
                <a:lnTo>
                  <a:pt x="0" y="0"/>
                </a:lnTo>
                <a:close/>
              </a:path>
            </a:pathLst>
          </a:custGeom>
          <a:blipFill>
            <a:blip r:embed="rId5"/>
            <a:stretch>
              <a:fillRect/>
            </a:stretch>
          </a:blipFill>
        </p:spPr>
      </p:sp>
      <p:sp>
        <p:nvSpPr>
          <p:cNvPr id="7" name="TextBox 7"/>
          <p:cNvSpPr txBox="1"/>
          <p:nvPr/>
        </p:nvSpPr>
        <p:spPr>
          <a:xfrm>
            <a:off x="0" y="2216471"/>
            <a:ext cx="7591068" cy="481330"/>
          </a:xfrm>
          <a:prstGeom prst="rect">
            <a:avLst/>
          </a:prstGeom>
        </p:spPr>
        <p:txBody>
          <a:bodyPr lIns="0" tIns="0" rIns="0" bIns="0" rtlCol="0" anchor="t">
            <a:spAutoFit/>
          </a:bodyPr>
          <a:lstStyle/>
          <a:p>
            <a:pPr marL="604523" lvl="1" indent="-302261" algn="l">
              <a:lnSpc>
                <a:spcPts val="3920"/>
              </a:lnSpc>
              <a:buFont typeface="Arial"/>
              <a:buChar char="•"/>
            </a:pPr>
            <a:r>
              <a:rPr lang="en-US" sz="2800">
                <a:solidFill>
                  <a:srgbClr val="000000"/>
                </a:solidFill>
                <a:latin typeface="Sigmar One"/>
                <a:ea typeface="Sigmar One"/>
                <a:cs typeface="Sigmar One"/>
                <a:sym typeface="Sigmar One"/>
              </a:rPr>
              <a:t>TÌM HÀNG HÓA THEO NGUỒN GỐC</a:t>
            </a:r>
          </a:p>
        </p:txBody>
      </p:sp>
      <p:sp>
        <p:nvSpPr>
          <p:cNvPr id="8" name="TextBox 8"/>
          <p:cNvSpPr txBox="1"/>
          <p:nvPr/>
        </p:nvSpPr>
        <p:spPr>
          <a:xfrm>
            <a:off x="0" y="2935925"/>
            <a:ext cx="4667726" cy="481330"/>
          </a:xfrm>
          <a:prstGeom prst="rect">
            <a:avLst/>
          </a:prstGeom>
        </p:spPr>
        <p:txBody>
          <a:bodyPr lIns="0" tIns="0" rIns="0" bIns="0" rtlCol="0" anchor="t">
            <a:spAutoFit/>
          </a:bodyPr>
          <a:lstStyle/>
          <a:p>
            <a:pPr marL="604523" lvl="1" indent="-302261" algn="l">
              <a:lnSpc>
                <a:spcPts val="3920"/>
              </a:lnSpc>
              <a:buFont typeface="Arial"/>
              <a:buChar char="•"/>
            </a:pPr>
            <a:r>
              <a:rPr lang="en-US" sz="2800">
                <a:solidFill>
                  <a:srgbClr val="000000"/>
                </a:solidFill>
                <a:latin typeface="Sigmar One"/>
                <a:ea typeface="Sigmar One"/>
                <a:cs typeface="Sigmar One"/>
                <a:sym typeface="Sigmar One"/>
              </a:rPr>
              <a:t>KIỂM TRA TỒN KHO</a:t>
            </a:r>
          </a:p>
        </p:txBody>
      </p:sp>
      <p:sp>
        <p:nvSpPr>
          <p:cNvPr id="9" name="TextBox 9"/>
          <p:cNvSpPr txBox="1"/>
          <p:nvPr/>
        </p:nvSpPr>
        <p:spPr>
          <a:xfrm>
            <a:off x="9905104" y="2723835"/>
            <a:ext cx="6986588" cy="481330"/>
          </a:xfrm>
          <a:prstGeom prst="rect">
            <a:avLst/>
          </a:prstGeom>
        </p:spPr>
        <p:txBody>
          <a:bodyPr lIns="0" tIns="0" rIns="0" bIns="0" rtlCol="0" anchor="t">
            <a:spAutoFit/>
          </a:bodyPr>
          <a:lstStyle/>
          <a:p>
            <a:pPr algn="ctr">
              <a:lnSpc>
                <a:spcPts val="3920"/>
              </a:lnSpc>
              <a:spcBef>
                <a:spcPct val="0"/>
              </a:spcBef>
            </a:pPr>
            <a:r>
              <a:rPr lang="en-US" sz="2800">
                <a:solidFill>
                  <a:srgbClr val="000000"/>
                </a:solidFill>
                <a:latin typeface="Sigmar One"/>
                <a:ea typeface="Sigmar One"/>
                <a:cs typeface="Sigmar One"/>
                <a:sym typeface="Sigmar One"/>
              </a:rPr>
              <a:t>TÌM HÀNG HÓA THEO NGUỒN GỐC</a:t>
            </a:r>
          </a:p>
        </p:txBody>
      </p:sp>
      <p:sp>
        <p:nvSpPr>
          <p:cNvPr id="10" name="TextBox 10"/>
          <p:cNvSpPr txBox="1"/>
          <p:nvPr/>
        </p:nvSpPr>
        <p:spPr>
          <a:xfrm>
            <a:off x="2835470" y="8528918"/>
            <a:ext cx="4063246" cy="481330"/>
          </a:xfrm>
          <a:prstGeom prst="rect">
            <a:avLst/>
          </a:prstGeom>
        </p:spPr>
        <p:txBody>
          <a:bodyPr lIns="0" tIns="0" rIns="0" bIns="0" rtlCol="0" anchor="t">
            <a:spAutoFit/>
          </a:bodyPr>
          <a:lstStyle/>
          <a:p>
            <a:pPr algn="ctr">
              <a:lnSpc>
                <a:spcPts val="3920"/>
              </a:lnSpc>
              <a:spcBef>
                <a:spcPct val="0"/>
              </a:spcBef>
            </a:pPr>
            <a:r>
              <a:rPr lang="en-US" sz="2800">
                <a:solidFill>
                  <a:srgbClr val="000000"/>
                </a:solidFill>
                <a:latin typeface="Sigmar One"/>
                <a:ea typeface="Sigmar One"/>
                <a:cs typeface="Sigmar One"/>
                <a:sym typeface="Sigmar One"/>
              </a:rPr>
              <a:t>KIỂM TRA TỒN KHO</a:t>
            </a:r>
          </a:p>
        </p:txBody>
      </p:sp>
      <p:sp>
        <p:nvSpPr>
          <p:cNvPr id="11" name="TextBox 11"/>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Noto Sans"/>
                <a:ea typeface="Noto Sans"/>
                <a:cs typeface="Noto Sans"/>
                <a:sym typeface="Noto Sans"/>
              </a:rPr>
              <a:t>21</a:t>
            </a:r>
          </a:p>
        </p:txBody>
      </p:sp>
    </p:spTree>
  </p:cSld>
  <p:clrMapOvr>
    <a:masterClrMapping/>
  </p:clrMapOvr>
  <p:transition spd="slow">
    <p:cover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0" y="0"/>
            <a:ext cx="18288000" cy="10433956"/>
            <a:chOff x="0" y="0"/>
            <a:chExt cx="24384000" cy="13911942"/>
          </a:xfrm>
        </p:grpSpPr>
        <p:sp>
          <p:nvSpPr>
            <p:cNvPr id="3" name="Freeform 3"/>
            <p:cNvSpPr/>
            <p:nvPr/>
          </p:nvSpPr>
          <p:spPr>
            <a:xfrm>
              <a:off x="0" y="0"/>
              <a:ext cx="24384000" cy="13911962"/>
            </a:xfrm>
            <a:custGeom>
              <a:avLst/>
              <a:gdLst/>
              <a:ahLst/>
              <a:cxnLst/>
              <a:rect l="l" t="t" r="r" b="b"/>
              <a:pathLst>
                <a:path w="24384000" h="13911962">
                  <a:moveTo>
                    <a:pt x="0" y="0"/>
                  </a:moveTo>
                  <a:lnTo>
                    <a:pt x="24384000" y="0"/>
                  </a:lnTo>
                  <a:lnTo>
                    <a:pt x="24384000" y="13911962"/>
                  </a:lnTo>
                  <a:lnTo>
                    <a:pt x="0" y="13911962"/>
                  </a:lnTo>
                  <a:lnTo>
                    <a:pt x="0" y="0"/>
                  </a:lnTo>
                  <a:close/>
                </a:path>
              </a:pathLst>
            </a:custGeom>
            <a:blipFill>
              <a:blip r:embed="rId2"/>
              <a:stretch>
                <a:fillRect r="-1428"/>
              </a:stretch>
            </a:blipFill>
          </p:spPr>
        </p:sp>
      </p:grpSp>
      <p:sp>
        <p:nvSpPr>
          <p:cNvPr id="4" name="Freeform 4"/>
          <p:cNvSpPr/>
          <p:nvPr/>
        </p:nvSpPr>
        <p:spPr>
          <a:xfrm>
            <a:off x="0" y="3706995"/>
            <a:ext cx="9840070" cy="2034386"/>
          </a:xfrm>
          <a:custGeom>
            <a:avLst/>
            <a:gdLst/>
            <a:ahLst/>
            <a:cxnLst/>
            <a:rect l="l" t="t" r="r" b="b"/>
            <a:pathLst>
              <a:path w="9840070" h="2034386">
                <a:moveTo>
                  <a:pt x="0" y="0"/>
                </a:moveTo>
                <a:lnTo>
                  <a:pt x="9840070" y="0"/>
                </a:lnTo>
                <a:lnTo>
                  <a:pt x="9840070" y="2034386"/>
                </a:lnTo>
                <a:lnTo>
                  <a:pt x="0" y="2034386"/>
                </a:lnTo>
                <a:lnTo>
                  <a:pt x="0" y="0"/>
                </a:lnTo>
                <a:close/>
              </a:path>
            </a:pathLst>
          </a:custGeom>
          <a:blipFill>
            <a:blip r:embed="rId3"/>
            <a:stretch>
              <a:fillRect t="-3152" b="-3152"/>
            </a:stretch>
          </a:blipFill>
        </p:spPr>
      </p:sp>
      <p:sp>
        <p:nvSpPr>
          <p:cNvPr id="5" name="Freeform 5"/>
          <p:cNvSpPr/>
          <p:nvPr/>
        </p:nvSpPr>
        <p:spPr>
          <a:xfrm>
            <a:off x="12696193" y="4938778"/>
            <a:ext cx="5128432" cy="4969274"/>
          </a:xfrm>
          <a:custGeom>
            <a:avLst/>
            <a:gdLst/>
            <a:ahLst/>
            <a:cxnLst/>
            <a:rect l="l" t="t" r="r" b="b"/>
            <a:pathLst>
              <a:path w="5128432" h="4969274">
                <a:moveTo>
                  <a:pt x="0" y="0"/>
                </a:moveTo>
                <a:lnTo>
                  <a:pt x="5128432" y="0"/>
                </a:lnTo>
                <a:lnTo>
                  <a:pt x="5128432" y="4969273"/>
                </a:lnTo>
                <a:lnTo>
                  <a:pt x="0" y="4969273"/>
                </a:lnTo>
                <a:lnTo>
                  <a:pt x="0" y="0"/>
                </a:lnTo>
                <a:close/>
              </a:path>
            </a:pathLst>
          </a:custGeom>
          <a:blipFill>
            <a:blip r:embed="rId4"/>
            <a:stretch>
              <a:fillRect/>
            </a:stretch>
          </a:blipFill>
        </p:spPr>
      </p:sp>
      <p:sp>
        <p:nvSpPr>
          <p:cNvPr id="6" name="Freeform 6"/>
          <p:cNvSpPr/>
          <p:nvPr/>
        </p:nvSpPr>
        <p:spPr>
          <a:xfrm rot="3188886">
            <a:off x="8084611" y="5887096"/>
            <a:ext cx="4120837" cy="2427547"/>
          </a:xfrm>
          <a:custGeom>
            <a:avLst/>
            <a:gdLst/>
            <a:ahLst/>
            <a:cxnLst/>
            <a:rect l="l" t="t" r="r" b="b"/>
            <a:pathLst>
              <a:path w="4120837" h="2427547">
                <a:moveTo>
                  <a:pt x="0" y="0"/>
                </a:moveTo>
                <a:lnTo>
                  <a:pt x="4120837" y="0"/>
                </a:lnTo>
                <a:lnTo>
                  <a:pt x="4120837" y="2427548"/>
                </a:lnTo>
                <a:lnTo>
                  <a:pt x="0" y="242754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7" name="Freeform 7"/>
          <p:cNvSpPr/>
          <p:nvPr/>
        </p:nvSpPr>
        <p:spPr>
          <a:xfrm>
            <a:off x="360161" y="6159038"/>
            <a:ext cx="6986428" cy="3947332"/>
          </a:xfrm>
          <a:custGeom>
            <a:avLst/>
            <a:gdLst/>
            <a:ahLst/>
            <a:cxnLst/>
            <a:rect l="l" t="t" r="r" b="b"/>
            <a:pathLst>
              <a:path w="6986428" h="3947332">
                <a:moveTo>
                  <a:pt x="0" y="0"/>
                </a:moveTo>
                <a:lnTo>
                  <a:pt x="6986427" y="0"/>
                </a:lnTo>
                <a:lnTo>
                  <a:pt x="6986427" y="3947331"/>
                </a:lnTo>
                <a:lnTo>
                  <a:pt x="0" y="3947331"/>
                </a:lnTo>
                <a:lnTo>
                  <a:pt x="0" y="0"/>
                </a:lnTo>
                <a:close/>
              </a:path>
            </a:pathLst>
          </a:custGeom>
          <a:blipFill>
            <a:blip r:embed="rId7"/>
            <a:stretch>
              <a:fillRect/>
            </a:stretch>
          </a:blipFill>
        </p:spPr>
      </p:sp>
      <p:sp>
        <p:nvSpPr>
          <p:cNvPr id="8" name="TextBox 8"/>
          <p:cNvSpPr txBox="1"/>
          <p:nvPr/>
        </p:nvSpPr>
        <p:spPr>
          <a:xfrm>
            <a:off x="0" y="1812895"/>
            <a:ext cx="6706076" cy="481330"/>
          </a:xfrm>
          <a:prstGeom prst="rect">
            <a:avLst/>
          </a:prstGeom>
        </p:spPr>
        <p:txBody>
          <a:bodyPr lIns="0" tIns="0" rIns="0" bIns="0" rtlCol="0" anchor="t">
            <a:spAutoFit/>
          </a:bodyPr>
          <a:lstStyle/>
          <a:p>
            <a:pPr marL="604523" lvl="1" indent="-302261" algn="ctr">
              <a:lnSpc>
                <a:spcPts val="3920"/>
              </a:lnSpc>
              <a:buFont typeface="Arial"/>
              <a:buChar char="•"/>
            </a:pPr>
            <a:r>
              <a:rPr lang="en-US" sz="2800">
                <a:solidFill>
                  <a:srgbClr val="000000"/>
                </a:solidFill>
                <a:latin typeface="Sigmar One"/>
                <a:ea typeface="Sigmar One"/>
                <a:cs typeface="Sigmar One"/>
                <a:sym typeface="Sigmar One"/>
              </a:rPr>
              <a:t>Kiểm tra An toàn Thực phẩm</a:t>
            </a:r>
          </a:p>
        </p:txBody>
      </p:sp>
      <p:sp>
        <p:nvSpPr>
          <p:cNvPr id="9" name="TextBox 9"/>
          <p:cNvSpPr txBox="1"/>
          <p:nvPr/>
        </p:nvSpPr>
        <p:spPr>
          <a:xfrm>
            <a:off x="360161" y="2237075"/>
            <a:ext cx="17927839" cy="976630"/>
          </a:xfrm>
          <a:prstGeom prst="rect">
            <a:avLst/>
          </a:prstGeom>
        </p:spPr>
        <p:txBody>
          <a:bodyPr lIns="0" tIns="0" rIns="0" bIns="0" rtlCol="0" anchor="t">
            <a:spAutoFit/>
          </a:bodyPr>
          <a:lstStyle/>
          <a:p>
            <a:pPr algn="just">
              <a:lnSpc>
                <a:spcPts val="3920"/>
              </a:lnSpc>
              <a:spcBef>
                <a:spcPct val="0"/>
              </a:spcBef>
            </a:pPr>
            <a:r>
              <a:rPr lang="en-US" sz="2800">
                <a:solidFill>
                  <a:srgbClr val="000000"/>
                </a:solidFill>
                <a:latin typeface="Sigmar One"/>
                <a:ea typeface="Sigmar One"/>
                <a:cs typeface="Sigmar One"/>
                <a:sym typeface="Sigmar One"/>
              </a:rPr>
              <a:t>-Mục đích: Tìm và kiểm tra xem có mặt hàng nào không an toàn thực phẩm (có giá trị "Co" trong trường anToanThucPham) hay không.</a:t>
            </a:r>
          </a:p>
        </p:txBody>
      </p:sp>
      <p:sp>
        <p:nvSpPr>
          <p:cNvPr id="10" name="TextBox 10"/>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Noto Sans"/>
                <a:ea typeface="Noto Sans"/>
                <a:cs typeface="Noto Sans"/>
                <a:sym typeface="Noto Sans"/>
              </a:rPr>
              <a:t>22</a:t>
            </a:r>
          </a:p>
        </p:txBody>
      </p:sp>
    </p:spTree>
  </p:cSld>
  <p:clrMapOvr>
    <a:masterClrMapping/>
  </p:clrMapOvr>
  <p:transition spd="slow">
    <p:cover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0" y="0"/>
            <a:ext cx="18288000" cy="10433956"/>
            <a:chOff x="0" y="0"/>
            <a:chExt cx="24384000" cy="13911942"/>
          </a:xfrm>
        </p:grpSpPr>
        <p:sp>
          <p:nvSpPr>
            <p:cNvPr id="3" name="Freeform 3"/>
            <p:cNvSpPr/>
            <p:nvPr/>
          </p:nvSpPr>
          <p:spPr>
            <a:xfrm>
              <a:off x="0" y="0"/>
              <a:ext cx="24384000" cy="13911962"/>
            </a:xfrm>
            <a:custGeom>
              <a:avLst/>
              <a:gdLst/>
              <a:ahLst/>
              <a:cxnLst/>
              <a:rect l="l" t="t" r="r" b="b"/>
              <a:pathLst>
                <a:path w="24384000" h="13911962">
                  <a:moveTo>
                    <a:pt x="0" y="0"/>
                  </a:moveTo>
                  <a:lnTo>
                    <a:pt x="24384000" y="0"/>
                  </a:lnTo>
                  <a:lnTo>
                    <a:pt x="24384000" y="13911962"/>
                  </a:lnTo>
                  <a:lnTo>
                    <a:pt x="0" y="13911962"/>
                  </a:lnTo>
                  <a:lnTo>
                    <a:pt x="0" y="0"/>
                  </a:lnTo>
                  <a:close/>
                </a:path>
              </a:pathLst>
            </a:custGeom>
            <a:blipFill>
              <a:blip r:embed="rId2"/>
              <a:stretch>
                <a:fillRect r="-1428"/>
              </a:stretch>
            </a:blipFill>
          </p:spPr>
        </p:sp>
      </p:grpSp>
      <p:sp>
        <p:nvSpPr>
          <p:cNvPr id="4" name="Freeform 4"/>
          <p:cNvSpPr/>
          <p:nvPr/>
        </p:nvSpPr>
        <p:spPr>
          <a:xfrm>
            <a:off x="12046581" y="4814976"/>
            <a:ext cx="5892897" cy="5176938"/>
          </a:xfrm>
          <a:custGeom>
            <a:avLst/>
            <a:gdLst/>
            <a:ahLst/>
            <a:cxnLst/>
            <a:rect l="l" t="t" r="r" b="b"/>
            <a:pathLst>
              <a:path w="5892897" h="5176938">
                <a:moveTo>
                  <a:pt x="0" y="0"/>
                </a:moveTo>
                <a:lnTo>
                  <a:pt x="5892897" y="0"/>
                </a:lnTo>
                <a:lnTo>
                  <a:pt x="5892897" y="5176937"/>
                </a:lnTo>
                <a:lnTo>
                  <a:pt x="0" y="5176937"/>
                </a:lnTo>
                <a:lnTo>
                  <a:pt x="0" y="0"/>
                </a:lnTo>
                <a:close/>
              </a:path>
            </a:pathLst>
          </a:custGeom>
          <a:blipFill>
            <a:blip r:embed="rId3"/>
            <a:stretch>
              <a:fillRect/>
            </a:stretch>
          </a:blipFill>
        </p:spPr>
      </p:sp>
      <p:sp>
        <p:nvSpPr>
          <p:cNvPr id="5" name="Freeform 5"/>
          <p:cNvSpPr/>
          <p:nvPr/>
        </p:nvSpPr>
        <p:spPr>
          <a:xfrm>
            <a:off x="0" y="3635779"/>
            <a:ext cx="11280254" cy="2214046"/>
          </a:xfrm>
          <a:custGeom>
            <a:avLst/>
            <a:gdLst/>
            <a:ahLst/>
            <a:cxnLst/>
            <a:rect l="l" t="t" r="r" b="b"/>
            <a:pathLst>
              <a:path w="11280254" h="2214046">
                <a:moveTo>
                  <a:pt x="0" y="0"/>
                </a:moveTo>
                <a:lnTo>
                  <a:pt x="11280254" y="0"/>
                </a:lnTo>
                <a:lnTo>
                  <a:pt x="11280254" y="2214046"/>
                </a:lnTo>
                <a:lnTo>
                  <a:pt x="0" y="2214046"/>
                </a:lnTo>
                <a:lnTo>
                  <a:pt x="0" y="0"/>
                </a:lnTo>
                <a:close/>
              </a:path>
            </a:pathLst>
          </a:custGeom>
          <a:blipFill>
            <a:blip r:embed="rId4"/>
            <a:stretch>
              <a:fillRect t="-1040"/>
            </a:stretch>
          </a:blipFill>
        </p:spPr>
      </p:sp>
      <p:sp>
        <p:nvSpPr>
          <p:cNvPr id="6" name="Freeform 6"/>
          <p:cNvSpPr/>
          <p:nvPr/>
        </p:nvSpPr>
        <p:spPr>
          <a:xfrm rot="-408542" flipV="1">
            <a:off x="9253520" y="5681245"/>
            <a:ext cx="1911512" cy="2057400"/>
          </a:xfrm>
          <a:custGeom>
            <a:avLst/>
            <a:gdLst/>
            <a:ahLst/>
            <a:cxnLst/>
            <a:rect l="l" t="t" r="r" b="b"/>
            <a:pathLst>
              <a:path w="1911512" h="2057400">
                <a:moveTo>
                  <a:pt x="0" y="2057400"/>
                </a:moveTo>
                <a:lnTo>
                  <a:pt x="1911512" y="2057400"/>
                </a:lnTo>
                <a:lnTo>
                  <a:pt x="1911512" y="0"/>
                </a:lnTo>
                <a:lnTo>
                  <a:pt x="0" y="0"/>
                </a:lnTo>
                <a:lnTo>
                  <a:pt x="0" y="205740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7" name="TextBox 7"/>
          <p:cNvSpPr txBox="1"/>
          <p:nvPr/>
        </p:nvSpPr>
        <p:spPr>
          <a:xfrm>
            <a:off x="0" y="1880425"/>
            <a:ext cx="4567476" cy="481330"/>
          </a:xfrm>
          <a:prstGeom prst="rect">
            <a:avLst/>
          </a:prstGeom>
        </p:spPr>
        <p:txBody>
          <a:bodyPr lIns="0" tIns="0" rIns="0" bIns="0" rtlCol="0" anchor="t">
            <a:spAutoFit/>
          </a:bodyPr>
          <a:lstStyle/>
          <a:p>
            <a:pPr marL="604523" lvl="1" indent="-302261" algn="ctr">
              <a:lnSpc>
                <a:spcPts val="3920"/>
              </a:lnSpc>
              <a:buFont typeface="Arial"/>
              <a:buChar char="•"/>
            </a:pPr>
            <a:r>
              <a:rPr lang="en-US" sz="2800">
                <a:solidFill>
                  <a:srgbClr val="000000"/>
                </a:solidFill>
                <a:latin typeface="Sigmar One"/>
                <a:ea typeface="Sigmar One"/>
                <a:cs typeface="Sigmar One"/>
                <a:sym typeface="Sigmar One"/>
              </a:rPr>
              <a:t>Tính Tổng Tồn Kho</a:t>
            </a:r>
          </a:p>
        </p:txBody>
      </p:sp>
      <p:sp>
        <p:nvSpPr>
          <p:cNvPr id="8" name="TextBox 8"/>
          <p:cNvSpPr txBox="1"/>
          <p:nvPr/>
        </p:nvSpPr>
        <p:spPr>
          <a:xfrm>
            <a:off x="228536" y="2443136"/>
            <a:ext cx="16791623" cy="481330"/>
          </a:xfrm>
          <a:prstGeom prst="rect">
            <a:avLst/>
          </a:prstGeom>
        </p:spPr>
        <p:txBody>
          <a:bodyPr lIns="0" tIns="0" rIns="0" bIns="0" rtlCol="0" anchor="t">
            <a:spAutoFit/>
          </a:bodyPr>
          <a:lstStyle/>
          <a:p>
            <a:pPr algn="l">
              <a:lnSpc>
                <a:spcPts val="3920"/>
              </a:lnSpc>
              <a:spcBef>
                <a:spcPct val="0"/>
              </a:spcBef>
            </a:pPr>
            <a:r>
              <a:rPr lang="en-US" sz="2800">
                <a:solidFill>
                  <a:srgbClr val="000000"/>
                </a:solidFill>
                <a:latin typeface="Sigmar One"/>
                <a:ea typeface="Sigmar One"/>
                <a:cs typeface="Sigmar One"/>
                <a:sym typeface="Sigmar One"/>
              </a:rPr>
              <a:t>-Mục đích: Tính tổng số lượng hàng hóa đang tồn kho của tất cả các mặt hàng.</a:t>
            </a:r>
          </a:p>
        </p:txBody>
      </p:sp>
      <p:sp>
        <p:nvSpPr>
          <p:cNvPr id="9" name="TextBox 9"/>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Noto Sans"/>
                <a:ea typeface="Noto Sans"/>
                <a:cs typeface="Noto Sans"/>
                <a:sym typeface="Noto Sans"/>
              </a:rPr>
              <a:t>23</a:t>
            </a:r>
          </a:p>
        </p:txBody>
      </p:sp>
    </p:spTree>
  </p:cSld>
  <p:clrMapOvr>
    <a:masterClrMapping/>
  </p:clrMapOvr>
  <p:transition spd="slow">
    <p:cover di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0" y="0"/>
            <a:ext cx="18288000" cy="10433956"/>
            <a:chOff x="0" y="0"/>
            <a:chExt cx="24384000" cy="13911942"/>
          </a:xfrm>
        </p:grpSpPr>
        <p:sp>
          <p:nvSpPr>
            <p:cNvPr id="3" name="Freeform 3"/>
            <p:cNvSpPr/>
            <p:nvPr/>
          </p:nvSpPr>
          <p:spPr>
            <a:xfrm>
              <a:off x="0" y="0"/>
              <a:ext cx="24384000" cy="13911962"/>
            </a:xfrm>
            <a:custGeom>
              <a:avLst/>
              <a:gdLst/>
              <a:ahLst/>
              <a:cxnLst/>
              <a:rect l="l" t="t" r="r" b="b"/>
              <a:pathLst>
                <a:path w="24384000" h="13911962">
                  <a:moveTo>
                    <a:pt x="0" y="0"/>
                  </a:moveTo>
                  <a:lnTo>
                    <a:pt x="24384000" y="0"/>
                  </a:lnTo>
                  <a:lnTo>
                    <a:pt x="24384000" y="13911962"/>
                  </a:lnTo>
                  <a:lnTo>
                    <a:pt x="0" y="13911962"/>
                  </a:lnTo>
                  <a:lnTo>
                    <a:pt x="0" y="0"/>
                  </a:lnTo>
                  <a:close/>
                </a:path>
              </a:pathLst>
            </a:custGeom>
            <a:blipFill>
              <a:blip r:embed="rId2"/>
              <a:stretch>
                <a:fillRect r="-1428"/>
              </a:stretch>
            </a:blipFill>
          </p:spPr>
        </p:sp>
      </p:grpSp>
      <p:sp>
        <p:nvSpPr>
          <p:cNvPr id="4" name="Freeform 4"/>
          <p:cNvSpPr/>
          <p:nvPr/>
        </p:nvSpPr>
        <p:spPr>
          <a:xfrm>
            <a:off x="11995972" y="4317152"/>
            <a:ext cx="5898601" cy="5294648"/>
          </a:xfrm>
          <a:custGeom>
            <a:avLst/>
            <a:gdLst/>
            <a:ahLst/>
            <a:cxnLst/>
            <a:rect l="l" t="t" r="r" b="b"/>
            <a:pathLst>
              <a:path w="5898601" h="5294648">
                <a:moveTo>
                  <a:pt x="0" y="0"/>
                </a:moveTo>
                <a:lnTo>
                  <a:pt x="5898601" y="0"/>
                </a:lnTo>
                <a:lnTo>
                  <a:pt x="5898601" y="5294649"/>
                </a:lnTo>
                <a:lnTo>
                  <a:pt x="0" y="5294649"/>
                </a:lnTo>
                <a:lnTo>
                  <a:pt x="0" y="0"/>
                </a:lnTo>
                <a:close/>
              </a:path>
            </a:pathLst>
          </a:custGeom>
          <a:blipFill>
            <a:blip r:embed="rId3"/>
            <a:stretch>
              <a:fillRect/>
            </a:stretch>
          </a:blipFill>
        </p:spPr>
      </p:sp>
      <p:sp>
        <p:nvSpPr>
          <p:cNvPr id="5" name="Freeform 5"/>
          <p:cNvSpPr/>
          <p:nvPr/>
        </p:nvSpPr>
        <p:spPr>
          <a:xfrm>
            <a:off x="0" y="4568514"/>
            <a:ext cx="11042613" cy="2443178"/>
          </a:xfrm>
          <a:custGeom>
            <a:avLst/>
            <a:gdLst/>
            <a:ahLst/>
            <a:cxnLst/>
            <a:rect l="l" t="t" r="r" b="b"/>
            <a:pathLst>
              <a:path w="11042613" h="2443178">
                <a:moveTo>
                  <a:pt x="0" y="0"/>
                </a:moveTo>
                <a:lnTo>
                  <a:pt x="11042613" y="0"/>
                </a:lnTo>
                <a:lnTo>
                  <a:pt x="11042613" y="2443178"/>
                </a:lnTo>
                <a:lnTo>
                  <a:pt x="0" y="2443178"/>
                </a:lnTo>
                <a:lnTo>
                  <a:pt x="0" y="0"/>
                </a:lnTo>
                <a:close/>
              </a:path>
            </a:pathLst>
          </a:custGeom>
          <a:blipFill>
            <a:blip r:embed="rId4"/>
            <a:stretch>
              <a:fillRect/>
            </a:stretch>
          </a:blipFill>
        </p:spPr>
      </p:sp>
      <p:sp>
        <p:nvSpPr>
          <p:cNvPr id="6" name="Freeform 6"/>
          <p:cNvSpPr/>
          <p:nvPr/>
        </p:nvSpPr>
        <p:spPr>
          <a:xfrm>
            <a:off x="377336" y="6964476"/>
            <a:ext cx="3848521" cy="3182971"/>
          </a:xfrm>
          <a:custGeom>
            <a:avLst/>
            <a:gdLst/>
            <a:ahLst/>
            <a:cxnLst/>
            <a:rect l="l" t="t" r="r" b="b"/>
            <a:pathLst>
              <a:path w="3848521" h="3182971">
                <a:moveTo>
                  <a:pt x="0" y="0"/>
                </a:moveTo>
                <a:lnTo>
                  <a:pt x="3848521" y="0"/>
                </a:lnTo>
                <a:lnTo>
                  <a:pt x="3848521" y="3182971"/>
                </a:lnTo>
                <a:lnTo>
                  <a:pt x="0" y="3182971"/>
                </a:lnTo>
                <a:lnTo>
                  <a:pt x="0" y="0"/>
                </a:lnTo>
                <a:close/>
              </a:path>
            </a:pathLst>
          </a:custGeom>
          <a:blipFill>
            <a:blip r:embed="rId5"/>
            <a:stretch>
              <a:fillRect t="-2870" b="-2870"/>
            </a:stretch>
          </a:blipFill>
        </p:spPr>
      </p:sp>
      <p:sp>
        <p:nvSpPr>
          <p:cNvPr id="7" name="Freeform 7"/>
          <p:cNvSpPr/>
          <p:nvPr/>
        </p:nvSpPr>
        <p:spPr>
          <a:xfrm>
            <a:off x="8906897" y="6897869"/>
            <a:ext cx="2135716" cy="1658093"/>
          </a:xfrm>
          <a:custGeom>
            <a:avLst/>
            <a:gdLst/>
            <a:ahLst/>
            <a:cxnLst/>
            <a:rect l="l" t="t" r="r" b="b"/>
            <a:pathLst>
              <a:path w="2135716" h="1658093">
                <a:moveTo>
                  <a:pt x="0" y="0"/>
                </a:moveTo>
                <a:lnTo>
                  <a:pt x="2135716" y="0"/>
                </a:lnTo>
                <a:lnTo>
                  <a:pt x="2135716" y="1658093"/>
                </a:lnTo>
                <a:lnTo>
                  <a:pt x="0" y="165809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8" name="TextBox 8"/>
          <p:cNvSpPr txBox="1"/>
          <p:nvPr/>
        </p:nvSpPr>
        <p:spPr>
          <a:xfrm>
            <a:off x="0" y="1767875"/>
            <a:ext cx="11349615" cy="1068417"/>
          </a:xfrm>
          <a:prstGeom prst="rect">
            <a:avLst/>
          </a:prstGeom>
        </p:spPr>
        <p:txBody>
          <a:bodyPr lIns="0" tIns="0" rIns="0" bIns="0" rtlCol="0" anchor="t">
            <a:spAutoFit/>
          </a:bodyPr>
          <a:lstStyle/>
          <a:p>
            <a:pPr marL="672054" lvl="1" indent="-336027" algn="l">
              <a:lnSpc>
                <a:spcPts val="4357"/>
              </a:lnSpc>
              <a:buFont typeface="Arial"/>
              <a:buChar char="•"/>
            </a:pPr>
            <a:r>
              <a:rPr lang="en-US" sz="3112">
                <a:solidFill>
                  <a:srgbClr val="000000"/>
                </a:solidFill>
                <a:latin typeface="Sigmar One"/>
                <a:ea typeface="Sigmar One"/>
                <a:cs typeface="Sigmar One"/>
                <a:sym typeface="Sigmar One"/>
              </a:rPr>
              <a:t>Tính Tổng Tồn Kho theo Danh Mục Phân phốI</a:t>
            </a:r>
          </a:p>
          <a:p>
            <a:pPr algn="l">
              <a:lnSpc>
                <a:spcPts val="4357"/>
              </a:lnSpc>
            </a:pPr>
            <a:endParaRPr lang="en-US" sz="3112">
              <a:solidFill>
                <a:srgbClr val="000000"/>
              </a:solidFill>
              <a:latin typeface="Sigmar One"/>
              <a:ea typeface="Sigmar One"/>
              <a:cs typeface="Sigmar One"/>
              <a:sym typeface="Sigmar One"/>
            </a:endParaRPr>
          </a:p>
        </p:txBody>
      </p:sp>
      <p:sp>
        <p:nvSpPr>
          <p:cNvPr id="9" name="TextBox 9"/>
          <p:cNvSpPr txBox="1"/>
          <p:nvPr/>
        </p:nvSpPr>
        <p:spPr>
          <a:xfrm>
            <a:off x="308379" y="2273508"/>
            <a:ext cx="10078597" cy="1967230"/>
          </a:xfrm>
          <a:prstGeom prst="rect">
            <a:avLst/>
          </a:prstGeom>
        </p:spPr>
        <p:txBody>
          <a:bodyPr lIns="0" tIns="0" rIns="0" bIns="0" rtlCol="0" anchor="t">
            <a:spAutoFit/>
          </a:bodyPr>
          <a:lstStyle/>
          <a:p>
            <a:pPr algn="just">
              <a:lnSpc>
                <a:spcPts val="3920"/>
              </a:lnSpc>
              <a:spcBef>
                <a:spcPct val="0"/>
              </a:spcBef>
            </a:pPr>
            <a:r>
              <a:rPr lang="en-US" sz="2800">
                <a:solidFill>
                  <a:srgbClr val="000000"/>
                </a:solidFill>
                <a:latin typeface="Sigmar One"/>
                <a:ea typeface="Sigmar One"/>
                <a:cs typeface="Sigmar One"/>
                <a:sym typeface="Sigmar One"/>
              </a:rPr>
              <a:t>-Mục đích: Tính tổng số lượng hàng hóa tồn kho chỉ của những mặt hàng thuộc một danh mục phân phối cụ thể (ví dụ: "Bán lẻ", "Bán sỉ").</a:t>
            </a:r>
          </a:p>
        </p:txBody>
      </p:sp>
      <p:sp>
        <p:nvSpPr>
          <p:cNvPr id="10" name="TextBox 10"/>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Noto Sans"/>
                <a:ea typeface="Noto Sans"/>
                <a:cs typeface="Noto Sans"/>
                <a:sym typeface="Noto Sans"/>
              </a:rPr>
              <a:t>24</a:t>
            </a:r>
          </a:p>
        </p:txBody>
      </p:sp>
    </p:spTree>
  </p:cSld>
  <p:clrMapOvr>
    <a:masterClrMapping/>
  </p:clrMapOvr>
  <p:transition spd="slow">
    <p:cover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Freeform 3"/>
          <p:cNvSpPr/>
          <p:nvPr/>
        </p:nvSpPr>
        <p:spPr>
          <a:xfrm>
            <a:off x="170351" y="3438525"/>
            <a:ext cx="10399731" cy="2714636"/>
          </a:xfrm>
          <a:custGeom>
            <a:avLst/>
            <a:gdLst/>
            <a:ahLst/>
            <a:cxnLst/>
            <a:rect l="l" t="t" r="r" b="b"/>
            <a:pathLst>
              <a:path w="10399731" h="2714636">
                <a:moveTo>
                  <a:pt x="0" y="0"/>
                </a:moveTo>
                <a:lnTo>
                  <a:pt x="10399731" y="0"/>
                </a:lnTo>
                <a:lnTo>
                  <a:pt x="10399731" y="2714636"/>
                </a:lnTo>
                <a:lnTo>
                  <a:pt x="0" y="2714636"/>
                </a:lnTo>
                <a:lnTo>
                  <a:pt x="0" y="0"/>
                </a:lnTo>
                <a:close/>
              </a:path>
            </a:pathLst>
          </a:custGeom>
          <a:blipFill>
            <a:blip r:embed="rId3"/>
            <a:stretch>
              <a:fillRect/>
            </a:stretch>
          </a:blipFill>
          <a:ln w="66675" cap="sq">
            <a:solidFill>
              <a:srgbClr val="FF3131"/>
            </a:solidFill>
            <a:prstDash val="solid"/>
            <a:miter/>
          </a:ln>
        </p:spPr>
      </p:sp>
      <p:sp>
        <p:nvSpPr>
          <p:cNvPr id="4" name="Freeform 4"/>
          <p:cNvSpPr/>
          <p:nvPr/>
        </p:nvSpPr>
        <p:spPr>
          <a:xfrm>
            <a:off x="170351" y="6728712"/>
            <a:ext cx="10399731" cy="3558288"/>
          </a:xfrm>
          <a:custGeom>
            <a:avLst/>
            <a:gdLst/>
            <a:ahLst/>
            <a:cxnLst/>
            <a:rect l="l" t="t" r="r" b="b"/>
            <a:pathLst>
              <a:path w="10399731" h="3558288">
                <a:moveTo>
                  <a:pt x="0" y="0"/>
                </a:moveTo>
                <a:lnTo>
                  <a:pt x="10399731" y="0"/>
                </a:lnTo>
                <a:lnTo>
                  <a:pt x="10399731" y="3558288"/>
                </a:lnTo>
                <a:lnTo>
                  <a:pt x="0" y="3558288"/>
                </a:lnTo>
                <a:lnTo>
                  <a:pt x="0" y="0"/>
                </a:lnTo>
                <a:close/>
              </a:path>
            </a:pathLst>
          </a:custGeom>
          <a:blipFill>
            <a:blip r:embed="rId4"/>
            <a:stretch>
              <a:fillRect r="-675"/>
            </a:stretch>
          </a:blipFill>
        </p:spPr>
      </p:sp>
      <p:sp>
        <p:nvSpPr>
          <p:cNvPr id="5" name="Freeform 5"/>
          <p:cNvSpPr/>
          <p:nvPr/>
        </p:nvSpPr>
        <p:spPr>
          <a:xfrm>
            <a:off x="10570082" y="3675891"/>
            <a:ext cx="7717918" cy="6105642"/>
          </a:xfrm>
          <a:custGeom>
            <a:avLst/>
            <a:gdLst/>
            <a:ahLst/>
            <a:cxnLst/>
            <a:rect l="l" t="t" r="r" b="b"/>
            <a:pathLst>
              <a:path w="7717918" h="6105642">
                <a:moveTo>
                  <a:pt x="0" y="0"/>
                </a:moveTo>
                <a:lnTo>
                  <a:pt x="7717918" y="0"/>
                </a:lnTo>
                <a:lnTo>
                  <a:pt x="7717918" y="6105642"/>
                </a:lnTo>
                <a:lnTo>
                  <a:pt x="0" y="6105642"/>
                </a:lnTo>
                <a:lnTo>
                  <a:pt x="0" y="0"/>
                </a:lnTo>
                <a:close/>
              </a:path>
            </a:pathLst>
          </a:custGeom>
          <a:blipFill>
            <a:blip r:embed="rId5"/>
            <a:stretch>
              <a:fillRect l="-8322" r="-10461"/>
            </a:stretch>
          </a:blipFill>
        </p:spPr>
      </p:sp>
      <p:sp>
        <p:nvSpPr>
          <p:cNvPr id="6" name="TextBox 6"/>
          <p:cNvSpPr txBox="1"/>
          <p:nvPr/>
        </p:nvSpPr>
        <p:spPr>
          <a:xfrm>
            <a:off x="170351" y="1767194"/>
            <a:ext cx="3712001" cy="523251"/>
          </a:xfrm>
          <a:prstGeom prst="rect">
            <a:avLst/>
          </a:prstGeom>
        </p:spPr>
        <p:txBody>
          <a:bodyPr lIns="0" tIns="0" rIns="0" bIns="0" rtlCol="0" anchor="t">
            <a:spAutoFit/>
          </a:bodyPr>
          <a:lstStyle/>
          <a:p>
            <a:pPr algn="l">
              <a:lnSpc>
                <a:spcPts val="4357"/>
              </a:lnSpc>
            </a:pPr>
            <a:r>
              <a:rPr lang="en-US" sz="3112">
                <a:solidFill>
                  <a:srgbClr val="000000"/>
                </a:solidFill>
                <a:latin typeface="Sigmar One"/>
                <a:ea typeface="Sigmar One"/>
                <a:cs typeface="Sigmar One"/>
                <a:sym typeface="Sigmar One"/>
              </a:rPr>
              <a:t>5.Class siêu thị </a:t>
            </a:r>
          </a:p>
        </p:txBody>
      </p:sp>
      <p:sp>
        <p:nvSpPr>
          <p:cNvPr id="7" name="TextBox 7"/>
          <p:cNvSpPr txBox="1"/>
          <p:nvPr/>
        </p:nvSpPr>
        <p:spPr>
          <a:xfrm>
            <a:off x="0" y="2347595"/>
            <a:ext cx="18288000" cy="976630"/>
          </a:xfrm>
          <a:prstGeom prst="rect">
            <a:avLst/>
          </a:prstGeom>
        </p:spPr>
        <p:txBody>
          <a:bodyPr lIns="0" tIns="0" rIns="0" bIns="0" rtlCol="0" anchor="t">
            <a:spAutoFit/>
          </a:bodyPr>
          <a:lstStyle/>
          <a:p>
            <a:pPr algn="just">
              <a:lnSpc>
                <a:spcPts val="3920"/>
              </a:lnSpc>
              <a:spcBef>
                <a:spcPct val="0"/>
              </a:spcBef>
            </a:pPr>
            <a:r>
              <a:rPr lang="en-US" sz="2800">
                <a:solidFill>
                  <a:srgbClr val="000000"/>
                </a:solidFill>
                <a:latin typeface="Sigmar One"/>
                <a:ea typeface="Sigmar One"/>
                <a:cs typeface="Sigmar One"/>
                <a:sym typeface="Sigmar One"/>
              </a:rPr>
              <a:t>-Class SieuThi mô tả 1 siêu thị, gồm thông tin cơ bản + danh sách nhân viên + danh sách hàng hóa.</a:t>
            </a:r>
          </a:p>
        </p:txBody>
      </p:sp>
      <p:sp>
        <p:nvSpPr>
          <p:cNvPr id="8" name="TextBox 8"/>
          <p:cNvSpPr txBox="1"/>
          <p:nvPr/>
        </p:nvSpPr>
        <p:spPr>
          <a:xfrm>
            <a:off x="449890" y="6210311"/>
            <a:ext cx="2312635" cy="481330"/>
          </a:xfrm>
          <a:prstGeom prst="rect">
            <a:avLst/>
          </a:prstGeom>
        </p:spPr>
        <p:txBody>
          <a:bodyPr lIns="0" tIns="0" rIns="0" bIns="0" rtlCol="0" anchor="t">
            <a:spAutoFit/>
          </a:bodyPr>
          <a:lstStyle/>
          <a:p>
            <a:pPr algn="ctr">
              <a:lnSpc>
                <a:spcPts val="3920"/>
              </a:lnSpc>
              <a:spcBef>
                <a:spcPct val="0"/>
              </a:spcBef>
            </a:pPr>
            <a:r>
              <a:rPr lang="en-US" sz="2800">
                <a:solidFill>
                  <a:srgbClr val="000000"/>
                </a:solidFill>
                <a:latin typeface="Sigmar One"/>
                <a:ea typeface="Sigmar One"/>
                <a:cs typeface="Sigmar One"/>
                <a:sym typeface="Sigmar One"/>
              </a:rPr>
              <a:t>Giải thích:</a:t>
            </a:r>
          </a:p>
        </p:txBody>
      </p:sp>
      <p:sp>
        <p:nvSpPr>
          <p:cNvPr id="9" name="TextBox 9"/>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Noto Sans"/>
                <a:ea typeface="Noto Sans"/>
                <a:cs typeface="Noto Sans"/>
                <a:sym typeface="Noto Sans"/>
              </a:rPr>
              <a:t>25</a:t>
            </a:r>
          </a:p>
        </p:txBody>
      </p:sp>
    </p:spTree>
  </p:cSld>
  <p:clrMapOvr>
    <a:masterClrMapping/>
  </p:clrMapOvr>
  <p:transition spd="slow">
    <p:cover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Freeform 3"/>
          <p:cNvSpPr/>
          <p:nvPr/>
        </p:nvSpPr>
        <p:spPr>
          <a:xfrm>
            <a:off x="73298" y="3135788"/>
            <a:ext cx="8867534" cy="7023468"/>
          </a:xfrm>
          <a:custGeom>
            <a:avLst/>
            <a:gdLst/>
            <a:ahLst/>
            <a:cxnLst/>
            <a:rect l="l" t="t" r="r" b="b"/>
            <a:pathLst>
              <a:path w="8867534" h="7023468">
                <a:moveTo>
                  <a:pt x="0" y="0"/>
                </a:moveTo>
                <a:lnTo>
                  <a:pt x="8867533" y="0"/>
                </a:lnTo>
                <a:lnTo>
                  <a:pt x="8867533" y="7023467"/>
                </a:lnTo>
                <a:lnTo>
                  <a:pt x="0" y="7023467"/>
                </a:lnTo>
                <a:lnTo>
                  <a:pt x="0" y="0"/>
                </a:lnTo>
                <a:close/>
              </a:path>
            </a:pathLst>
          </a:custGeom>
          <a:blipFill>
            <a:blip r:embed="rId3"/>
            <a:stretch>
              <a:fillRect r="-6620" b="-430"/>
            </a:stretch>
          </a:blipFill>
        </p:spPr>
      </p:sp>
      <p:sp>
        <p:nvSpPr>
          <p:cNvPr id="4" name="TextBox 4"/>
          <p:cNvSpPr txBox="1"/>
          <p:nvPr/>
        </p:nvSpPr>
        <p:spPr>
          <a:xfrm>
            <a:off x="0" y="1855233"/>
            <a:ext cx="14431799" cy="481330"/>
          </a:xfrm>
          <a:prstGeom prst="rect">
            <a:avLst/>
          </a:prstGeom>
        </p:spPr>
        <p:txBody>
          <a:bodyPr lIns="0" tIns="0" rIns="0" bIns="0" rtlCol="0" anchor="t">
            <a:spAutoFit/>
          </a:bodyPr>
          <a:lstStyle/>
          <a:p>
            <a:pPr marL="604523" lvl="1" indent="-302261" algn="l">
              <a:lnSpc>
                <a:spcPts val="3920"/>
              </a:lnSpc>
              <a:buFont typeface="Arial"/>
              <a:buChar char="•"/>
            </a:pPr>
            <a:r>
              <a:rPr lang="en-US" sz="2800">
                <a:solidFill>
                  <a:srgbClr val="000000"/>
                </a:solidFill>
                <a:latin typeface="Sigmar One"/>
                <a:ea typeface="Sigmar One"/>
                <a:cs typeface="Sigmar One"/>
                <a:sym typeface="Sigmar One"/>
              </a:rPr>
              <a:t>hàm  nhap (),xuat() </a:t>
            </a:r>
          </a:p>
        </p:txBody>
      </p:sp>
      <p:grpSp>
        <p:nvGrpSpPr>
          <p:cNvPr id="5" name="Group 5"/>
          <p:cNvGrpSpPr/>
          <p:nvPr/>
        </p:nvGrpSpPr>
        <p:grpSpPr>
          <a:xfrm>
            <a:off x="8940831" y="3305827"/>
            <a:ext cx="9347169" cy="1598450"/>
            <a:chOff x="0" y="0"/>
            <a:chExt cx="12462891" cy="2131266"/>
          </a:xfrm>
        </p:grpSpPr>
        <p:grpSp>
          <p:nvGrpSpPr>
            <p:cNvPr id="6" name="Group 6"/>
            <p:cNvGrpSpPr/>
            <p:nvPr/>
          </p:nvGrpSpPr>
          <p:grpSpPr>
            <a:xfrm>
              <a:off x="0" y="0"/>
              <a:ext cx="12462891" cy="2131266"/>
              <a:chOff x="0" y="0"/>
              <a:chExt cx="2545184" cy="435249"/>
            </a:xfrm>
          </p:grpSpPr>
          <p:sp>
            <p:nvSpPr>
              <p:cNvPr id="7" name="Freeform 7"/>
              <p:cNvSpPr/>
              <p:nvPr/>
            </p:nvSpPr>
            <p:spPr>
              <a:xfrm>
                <a:off x="0" y="0"/>
                <a:ext cx="2545184" cy="435249"/>
              </a:xfrm>
              <a:custGeom>
                <a:avLst/>
                <a:gdLst/>
                <a:ahLst/>
                <a:cxnLst/>
                <a:rect l="l" t="t" r="r" b="b"/>
                <a:pathLst>
                  <a:path w="2545184" h="435249">
                    <a:moveTo>
                      <a:pt x="203200" y="0"/>
                    </a:moveTo>
                    <a:lnTo>
                      <a:pt x="2545184" y="0"/>
                    </a:lnTo>
                    <a:lnTo>
                      <a:pt x="2341984" y="435249"/>
                    </a:lnTo>
                    <a:lnTo>
                      <a:pt x="0" y="435249"/>
                    </a:lnTo>
                    <a:lnTo>
                      <a:pt x="203200" y="0"/>
                    </a:lnTo>
                    <a:close/>
                  </a:path>
                </a:pathLst>
              </a:custGeom>
              <a:solidFill>
                <a:srgbClr val="939BAF"/>
              </a:solidFill>
            </p:spPr>
          </p:sp>
          <p:sp>
            <p:nvSpPr>
              <p:cNvPr id="8" name="TextBox 8"/>
              <p:cNvSpPr txBox="1"/>
              <p:nvPr/>
            </p:nvSpPr>
            <p:spPr>
              <a:xfrm>
                <a:off x="101600" y="-57150"/>
                <a:ext cx="2341984" cy="492399"/>
              </a:xfrm>
              <a:prstGeom prst="rect">
                <a:avLst/>
              </a:prstGeom>
            </p:spPr>
            <p:txBody>
              <a:bodyPr lIns="50800" tIns="50800" rIns="50800" bIns="50800" rtlCol="0" anchor="ctr"/>
              <a:lstStyle/>
              <a:p>
                <a:pPr algn="ctr">
                  <a:lnSpc>
                    <a:spcPts val="3640"/>
                  </a:lnSpc>
                </a:pPr>
                <a:endParaRPr/>
              </a:p>
            </p:txBody>
          </p:sp>
        </p:grpSp>
        <p:sp>
          <p:nvSpPr>
            <p:cNvPr id="9" name="TextBox 9"/>
            <p:cNvSpPr txBox="1"/>
            <p:nvPr/>
          </p:nvSpPr>
          <p:spPr>
            <a:xfrm>
              <a:off x="424175" y="109146"/>
              <a:ext cx="10976381" cy="1872202"/>
            </a:xfrm>
            <a:prstGeom prst="rect">
              <a:avLst/>
            </a:prstGeom>
          </p:spPr>
          <p:txBody>
            <a:bodyPr lIns="0" tIns="0" rIns="0" bIns="0" rtlCol="0" anchor="t">
              <a:spAutoFit/>
            </a:bodyPr>
            <a:lstStyle/>
            <a:p>
              <a:pPr algn="l">
                <a:lnSpc>
                  <a:spcPts val="3791"/>
                </a:lnSpc>
                <a:spcBef>
                  <a:spcPct val="0"/>
                </a:spcBef>
              </a:pPr>
              <a:r>
                <a:rPr lang="en-US" sz="2708">
                  <a:solidFill>
                    <a:srgbClr val="000000"/>
                  </a:solidFill>
                  <a:latin typeface="Sigmar One"/>
                  <a:ea typeface="Sigmar One"/>
                  <a:cs typeface="Sigmar One"/>
                  <a:sym typeface="Sigmar One"/>
                </a:rPr>
                <a:t>    -thông tin cơ bản của siêu thị  gồm mã , tên, năm thành lập , doanh thu , danh mục chính</a:t>
              </a:r>
            </a:p>
          </p:txBody>
        </p:sp>
      </p:grpSp>
      <p:grpSp>
        <p:nvGrpSpPr>
          <p:cNvPr id="10" name="Group 10"/>
          <p:cNvGrpSpPr/>
          <p:nvPr/>
        </p:nvGrpSpPr>
        <p:grpSpPr>
          <a:xfrm>
            <a:off x="8940831" y="7702577"/>
            <a:ext cx="9626708" cy="1555723"/>
            <a:chOff x="0" y="0"/>
            <a:chExt cx="12835611" cy="2074297"/>
          </a:xfrm>
        </p:grpSpPr>
        <p:grpSp>
          <p:nvGrpSpPr>
            <p:cNvPr id="11" name="Group 11"/>
            <p:cNvGrpSpPr/>
            <p:nvPr/>
          </p:nvGrpSpPr>
          <p:grpSpPr>
            <a:xfrm>
              <a:off x="0" y="0"/>
              <a:ext cx="12572414" cy="2074297"/>
              <a:chOff x="0" y="0"/>
              <a:chExt cx="2421535" cy="399524"/>
            </a:xfrm>
          </p:grpSpPr>
          <p:sp>
            <p:nvSpPr>
              <p:cNvPr id="12" name="Freeform 12"/>
              <p:cNvSpPr/>
              <p:nvPr/>
            </p:nvSpPr>
            <p:spPr>
              <a:xfrm>
                <a:off x="0" y="0"/>
                <a:ext cx="2421535" cy="399524"/>
              </a:xfrm>
              <a:custGeom>
                <a:avLst/>
                <a:gdLst/>
                <a:ahLst/>
                <a:cxnLst/>
                <a:rect l="l" t="t" r="r" b="b"/>
                <a:pathLst>
                  <a:path w="2421535" h="399524">
                    <a:moveTo>
                      <a:pt x="203200" y="0"/>
                    </a:moveTo>
                    <a:lnTo>
                      <a:pt x="2421535" y="0"/>
                    </a:lnTo>
                    <a:lnTo>
                      <a:pt x="2218335" y="399524"/>
                    </a:lnTo>
                    <a:lnTo>
                      <a:pt x="0" y="399524"/>
                    </a:lnTo>
                    <a:lnTo>
                      <a:pt x="203200" y="0"/>
                    </a:lnTo>
                    <a:close/>
                  </a:path>
                </a:pathLst>
              </a:custGeom>
              <a:solidFill>
                <a:srgbClr val="939BAF"/>
              </a:solidFill>
            </p:spPr>
          </p:sp>
          <p:sp>
            <p:nvSpPr>
              <p:cNvPr id="13" name="TextBox 13"/>
              <p:cNvSpPr txBox="1"/>
              <p:nvPr/>
            </p:nvSpPr>
            <p:spPr>
              <a:xfrm>
                <a:off x="101600" y="-57150"/>
                <a:ext cx="2218335" cy="456674"/>
              </a:xfrm>
              <a:prstGeom prst="rect">
                <a:avLst/>
              </a:prstGeom>
            </p:spPr>
            <p:txBody>
              <a:bodyPr lIns="50800" tIns="50800" rIns="50800" bIns="50800" rtlCol="0" anchor="ctr"/>
              <a:lstStyle/>
              <a:p>
                <a:pPr algn="ctr">
                  <a:lnSpc>
                    <a:spcPts val="3640"/>
                  </a:lnSpc>
                </a:pPr>
                <a:endParaRPr/>
              </a:p>
            </p:txBody>
          </p:sp>
        </p:grpSp>
        <p:sp>
          <p:nvSpPr>
            <p:cNvPr id="14" name="TextBox 14"/>
            <p:cNvSpPr txBox="1"/>
            <p:nvPr/>
          </p:nvSpPr>
          <p:spPr>
            <a:xfrm>
              <a:off x="998223" y="82550"/>
              <a:ext cx="11837388" cy="1991747"/>
            </a:xfrm>
            <a:prstGeom prst="rect">
              <a:avLst/>
            </a:prstGeom>
          </p:spPr>
          <p:txBody>
            <a:bodyPr lIns="0" tIns="0" rIns="0" bIns="0" rtlCol="0" anchor="t">
              <a:spAutoFit/>
            </a:bodyPr>
            <a:lstStyle/>
            <a:p>
              <a:pPr algn="ctr">
                <a:lnSpc>
                  <a:spcPts val="4020"/>
                </a:lnSpc>
              </a:pPr>
              <a:r>
                <a:rPr lang="en-US" sz="2871">
                  <a:solidFill>
                    <a:srgbClr val="000000"/>
                  </a:solidFill>
                  <a:latin typeface="Sigmar One"/>
                  <a:ea typeface="Sigmar One"/>
                  <a:cs typeface="Sigmar One"/>
                  <a:sym typeface="Sigmar One"/>
                </a:rPr>
                <a:t>-ListHH hangHoa :Danh sách hàng hóa  </a:t>
              </a:r>
            </a:p>
            <a:p>
              <a:pPr algn="l">
                <a:lnSpc>
                  <a:spcPts val="4020"/>
                </a:lnSpc>
              </a:pPr>
              <a:r>
                <a:rPr lang="en-US" sz="2871">
                  <a:solidFill>
                    <a:srgbClr val="000000"/>
                  </a:solidFill>
                  <a:latin typeface="Sigmar One"/>
                  <a:ea typeface="Sigmar One"/>
                  <a:cs typeface="Sigmar One"/>
                  <a:sym typeface="Sigmar One"/>
                </a:rPr>
                <a:t>(có sẵn)</a:t>
              </a:r>
            </a:p>
            <a:p>
              <a:pPr algn="l">
                <a:lnSpc>
                  <a:spcPts val="4020"/>
                </a:lnSpc>
                <a:spcBef>
                  <a:spcPct val="0"/>
                </a:spcBef>
              </a:pPr>
              <a:endParaRPr lang="en-US" sz="2871">
                <a:solidFill>
                  <a:srgbClr val="000000"/>
                </a:solidFill>
                <a:latin typeface="Sigmar One"/>
                <a:ea typeface="Sigmar One"/>
                <a:cs typeface="Sigmar One"/>
                <a:sym typeface="Sigmar One"/>
              </a:endParaRPr>
            </a:p>
          </p:txBody>
        </p:sp>
      </p:grpSp>
      <p:sp>
        <p:nvSpPr>
          <p:cNvPr id="15" name="TextBox 15"/>
          <p:cNvSpPr txBox="1"/>
          <p:nvPr/>
        </p:nvSpPr>
        <p:spPr>
          <a:xfrm>
            <a:off x="587033" y="2279413"/>
            <a:ext cx="14431799" cy="481330"/>
          </a:xfrm>
          <a:prstGeom prst="rect">
            <a:avLst/>
          </a:prstGeom>
        </p:spPr>
        <p:txBody>
          <a:bodyPr lIns="0" tIns="0" rIns="0" bIns="0" rtlCol="0" anchor="t">
            <a:spAutoFit/>
          </a:bodyPr>
          <a:lstStyle/>
          <a:p>
            <a:pPr algn="l">
              <a:lnSpc>
                <a:spcPts val="3920"/>
              </a:lnSpc>
              <a:spcBef>
                <a:spcPct val="0"/>
              </a:spcBef>
            </a:pPr>
            <a:r>
              <a:rPr lang="en-US" sz="2800">
                <a:solidFill>
                  <a:srgbClr val="000000"/>
                </a:solidFill>
                <a:latin typeface="Sigmar One"/>
                <a:ea typeface="Sigmar One"/>
                <a:cs typeface="Sigmar One"/>
                <a:sym typeface="Sigmar One"/>
              </a:rPr>
              <a:t>-Mục đích: nhập, xuất thông tin  một siêu thị . Thông tin bao gồm:</a:t>
            </a:r>
          </a:p>
        </p:txBody>
      </p:sp>
      <p:grpSp>
        <p:nvGrpSpPr>
          <p:cNvPr id="16" name="Group 16"/>
          <p:cNvGrpSpPr/>
          <p:nvPr/>
        </p:nvGrpSpPr>
        <p:grpSpPr>
          <a:xfrm>
            <a:off x="8940831" y="5504202"/>
            <a:ext cx="9347169" cy="1598450"/>
            <a:chOff x="0" y="0"/>
            <a:chExt cx="2545184" cy="435249"/>
          </a:xfrm>
        </p:grpSpPr>
        <p:sp>
          <p:nvSpPr>
            <p:cNvPr id="17" name="Freeform 17"/>
            <p:cNvSpPr/>
            <p:nvPr/>
          </p:nvSpPr>
          <p:spPr>
            <a:xfrm>
              <a:off x="0" y="0"/>
              <a:ext cx="2545184" cy="435249"/>
            </a:xfrm>
            <a:custGeom>
              <a:avLst/>
              <a:gdLst/>
              <a:ahLst/>
              <a:cxnLst/>
              <a:rect l="l" t="t" r="r" b="b"/>
              <a:pathLst>
                <a:path w="2545184" h="435249">
                  <a:moveTo>
                    <a:pt x="203200" y="0"/>
                  </a:moveTo>
                  <a:lnTo>
                    <a:pt x="2545184" y="0"/>
                  </a:lnTo>
                  <a:lnTo>
                    <a:pt x="2341984" y="435249"/>
                  </a:lnTo>
                  <a:lnTo>
                    <a:pt x="0" y="435249"/>
                  </a:lnTo>
                  <a:lnTo>
                    <a:pt x="203200" y="0"/>
                  </a:lnTo>
                  <a:close/>
                </a:path>
              </a:pathLst>
            </a:custGeom>
            <a:solidFill>
              <a:srgbClr val="939BAF"/>
            </a:solidFill>
          </p:spPr>
        </p:sp>
        <p:sp>
          <p:nvSpPr>
            <p:cNvPr id="18" name="TextBox 18"/>
            <p:cNvSpPr txBox="1"/>
            <p:nvPr/>
          </p:nvSpPr>
          <p:spPr>
            <a:xfrm>
              <a:off x="101600" y="-57150"/>
              <a:ext cx="2341984" cy="492399"/>
            </a:xfrm>
            <a:prstGeom prst="rect">
              <a:avLst/>
            </a:prstGeom>
          </p:spPr>
          <p:txBody>
            <a:bodyPr lIns="49136" tIns="49136" rIns="49136" bIns="49136" rtlCol="0" anchor="ctr"/>
            <a:lstStyle/>
            <a:p>
              <a:pPr algn="ctr">
                <a:lnSpc>
                  <a:spcPts val="3640"/>
                </a:lnSpc>
              </a:pPr>
              <a:endParaRPr/>
            </a:p>
          </p:txBody>
        </p:sp>
      </p:grpSp>
      <p:sp>
        <p:nvSpPr>
          <p:cNvPr id="19" name="TextBox 19"/>
          <p:cNvSpPr txBox="1"/>
          <p:nvPr/>
        </p:nvSpPr>
        <p:spPr>
          <a:xfrm>
            <a:off x="9456342" y="5571586"/>
            <a:ext cx="8595687" cy="1416057"/>
          </a:xfrm>
          <a:prstGeom prst="rect">
            <a:avLst/>
          </a:prstGeom>
        </p:spPr>
        <p:txBody>
          <a:bodyPr lIns="0" tIns="0" rIns="0" bIns="0" rtlCol="0" anchor="t">
            <a:spAutoFit/>
          </a:bodyPr>
          <a:lstStyle/>
          <a:p>
            <a:pPr algn="l">
              <a:lnSpc>
                <a:spcPts val="3791"/>
              </a:lnSpc>
            </a:pPr>
            <a:r>
              <a:rPr lang="en-US" sz="2708">
                <a:solidFill>
                  <a:srgbClr val="000000"/>
                </a:solidFill>
                <a:latin typeface="Sigmar One"/>
                <a:ea typeface="Sigmar One"/>
                <a:cs typeface="Sigmar One"/>
                <a:sym typeface="Sigmar One"/>
              </a:rPr>
              <a:t>    -ListNV nhansu : Danh sách nhân viên    (có sẵn ) </a:t>
            </a:r>
          </a:p>
          <a:p>
            <a:pPr algn="l">
              <a:lnSpc>
                <a:spcPts val="3791"/>
              </a:lnSpc>
              <a:spcBef>
                <a:spcPct val="0"/>
              </a:spcBef>
            </a:pPr>
            <a:endParaRPr lang="en-US" sz="2708">
              <a:solidFill>
                <a:srgbClr val="000000"/>
              </a:solidFill>
              <a:latin typeface="Sigmar One"/>
              <a:ea typeface="Sigmar One"/>
              <a:cs typeface="Sigmar One"/>
              <a:sym typeface="Sigmar One"/>
            </a:endParaRPr>
          </a:p>
        </p:txBody>
      </p:sp>
      <p:sp>
        <p:nvSpPr>
          <p:cNvPr id="20" name="TextBox 20"/>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Noto Sans"/>
                <a:ea typeface="Noto Sans"/>
                <a:cs typeface="Noto Sans"/>
                <a:sym typeface="Noto Sans"/>
              </a:rPr>
              <a:t>26</a:t>
            </a:r>
          </a:p>
        </p:txBody>
      </p:sp>
    </p:spTree>
  </p:cSld>
  <p:clrMapOvr>
    <a:masterClrMapping/>
  </p:clrMapOvr>
  <p:transition spd="slow">
    <p:cover di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Freeform 3"/>
          <p:cNvSpPr/>
          <p:nvPr/>
        </p:nvSpPr>
        <p:spPr>
          <a:xfrm>
            <a:off x="223632" y="1742862"/>
            <a:ext cx="7565688" cy="3924448"/>
          </a:xfrm>
          <a:custGeom>
            <a:avLst/>
            <a:gdLst/>
            <a:ahLst/>
            <a:cxnLst/>
            <a:rect l="l" t="t" r="r" b="b"/>
            <a:pathLst>
              <a:path w="7565688" h="3924448">
                <a:moveTo>
                  <a:pt x="0" y="0"/>
                </a:moveTo>
                <a:lnTo>
                  <a:pt x="7565688" y="0"/>
                </a:lnTo>
                <a:lnTo>
                  <a:pt x="7565688" y="3924447"/>
                </a:lnTo>
                <a:lnTo>
                  <a:pt x="0" y="3924447"/>
                </a:lnTo>
                <a:lnTo>
                  <a:pt x="0" y="0"/>
                </a:lnTo>
                <a:close/>
              </a:path>
            </a:pathLst>
          </a:custGeom>
          <a:blipFill>
            <a:blip r:embed="rId3"/>
            <a:stretch>
              <a:fillRect/>
            </a:stretch>
          </a:blipFill>
        </p:spPr>
      </p:sp>
      <p:sp>
        <p:nvSpPr>
          <p:cNvPr id="4" name="Freeform 4"/>
          <p:cNvSpPr/>
          <p:nvPr/>
        </p:nvSpPr>
        <p:spPr>
          <a:xfrm>
            <a:off x="223632" y="5667309"/>
            <a:ext cx="4937593" cy="4265612"/>
          </a:xfrm>
          <a:custGeom>
            <a:avLst/>
            <a:gdLst/>
            <a:ahLst/>
            <a:cxnLst/>
            <a:rect l="l" t="t" r="r" b="b"/>
            <a:pathLst>
              <a:path w="4937593" h="4265612">
                <a:moveTo>
                  <a:pt x="0" y="0"/>
                </a:moveTo>
                <a:lnTo>
                  <a:pt x="4937592" y="0"/>
                </a:lnTo>
                <a:lnTo>
                  <a:pt x="4937592" y="4265613"/>
                </a:lnTo>
                <a:lnTo>
                  <a:pt x="0" y="4265613"/>
                </a:lnTo>
                <a:lnTo>
                  <a:pt x="0" y="0"/>
                </a:lnTo>
                <a:close/>
              </a:path>
            </a:pathLst>
          </a:custGeom>
          <a:blipFill>
            <a:blip r:embed="rId4"/>
            <a:stretch>
              <a:fillRect/>
            </a:stretch>
          </a:blipFill>
        </p:spPr>
      </p:sp>
      <p:sp>
        <p:nvSpPr>
          <p:cNvPr id="5" name="Freeform 5"/>
          <p:cNvSpPr/>
          <p:nvPr/>
        </p:nvSpPr>
        <p:spPr>
          <a:xfrm>
            <a:off x="8343650" y="4885710"/>
            <a:ext cx="8630514" cy="5047212"/>
          </a:xfrm>
          <a:custGeom>
            <a:avLst/>
            <a:gdLst/>
            <a:ahLst/>
            <a:cxnLst/>
            <a:rect l="l" t="t" r="r" b="b"/>
            <a:pathLst>
              <a:path w="8630514" h="5047212">
                <a:moveTo>
                  <a:pt x="0" y="0"/>
                </a:moveTo>
                <a:lnTo>
                  <a:pt x="8630514" y="0"/>
                </a:lnTo>
                <a:lnTo>
                  <a:pt x="8630514" y="5047212"/>
                </a:lnTo>
                <a:lnTo>
                  <a:pt x="0" y="5047212"/>
                </a:lnTo>
                <a:lnTo>
                  <a:pt x="0" y="0"/>
                </a:lnTo>
                <a:close/>
              </a:path>
            </a:pathLst>
          </a:custGeom>
          <a:blipFill>
            <a:blip r:embed="rId5"/>
            <a:stretch>
              <a:fillRect/>
            </a:stretch>
          </a:blipFill>
        </p:spPr>
      </p:sp>
      <p:sp>
        <p:nvSpPr>
          <p:cNvPr id="6" name="TextBox 6"/>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Noto Sans"/>
                <a:ea typeface="Noto Sans"/>
                <a:cs typeface="Noto Sans"/>
                <a:sym typeface="Noto Sans"/>
              </a:rPr>
              <a:t>27</a:t>
            </a:r>
          </a:p>
        </p:txBody>
      </p:sp>
      <p:sp>
        <p:nvSpPr>
          <p:cNvPr id="7" name="TextBox 7"/>
          <p:cNvSpPr txBox="1"/>
          <p:nvPr/>
        </p:nvSpPr>
        <p:spPr>
          <a:xfrm>
            <a:off x="8902729" y="2917483"/>
            <a:ext cx="6758880" cy="481330"/>
          </a:xfrm>
          <a:prstGeom prst="rect">
            <a:avLst/>
          </a:prstGeom>
        </p:spPr>
        <p:txBody>
          <a:bodyPr lIns="0" tIns="0" rIns="0" bIns="0" rtlCol="0" anchor="t">
            <a:spAutoFit/>
          </a:bodyPr>
          <a:lstStyle/>
          <a:p>
            <a:pPr algn="ctr">
              <a:lnSpc>
                <a:spcPts val="3920"/>
              </a:lnSpc>
              <a:spcBef>
                <a:spcPct val="0"/>
              </a:spcBef>
            </a:pPr>
            <a:r>
              <a:rPr lang="en-US" sz="2800">
                <a:solidFill>
                  <a:srgbClr val="000000"/>
                </a:solidFill>
                <a:latin typeface="Sigmar One"/>
                <a:ea typeface="Sigmar One"/>
                <a:cs typeface="Sigmar One"/>
                <a:sym typeface="Sigmar One"/>
              </a:rPr>
              <a:t>kết quả chạy thử class  siêu thị</a:t>
            </a:r>
          </a:p>
        </p:txBody>
      </p:sp>
    </p:spTree>
  </p:cSld>
  <p:clrMapOvr>
    <a:masterClrMapping/>
  </p:clrMapOvr>
  <p:transition spd="slow">
    <p:cover dir="u"/>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Freeform 3"/>
          <p:cNvSpPr/>
          <p:nvPr/>
        </p:nvSpPr>
        <p:spPr>
          <a:xfrm>
            <a:off x="329952" y="4814941"/>
            <a:ext cx="8219657" cy="5261956"/>
          </a:xfrm>
          <a:custGeom>
            <a:avLst/>
            <a:gdLst/>
            <a:ahLst/>
            <a:cxnLst/>
            <a:rect l="l" t="t" r="r" b="b"/>
            <a:pathLst>
              <a:path w="8219657" h="5261956">
                <a:moveTo>
                  <a:pt x="0" y="0"/>
                </a:moveTo>
                <a:lnTo>
                  <a:pt x="8219657" y="0"/>
                </a:lnTo>
                <a:lnTo>
                  <a:pt x="8219657" y="5261957"/>
                </a:lnTo>
                <a:lnTo>
                  <a:pt x="0" y="5261957"/>
                </a:lnTo>
                <a:lnTo>
                  <a:pt x="0" y="0"/>
                </a:lnTo>
                <a:close/>
              </a:path>
            </a:pathLst>
          </a:custGeom>
          <a:blipFill>
            <a:blip r:embed="rId3"/>
            <a:stretch>
              <a:fillRect/>
            </a:stretch>
          </a:blipFill>
          <a:ln w="133350" cap="sq">
            <a:solidFill>
              <a:srgbClr val="556881"/>
            </a:solidFill>
            <a:prstDash val="solid"/>
            <a:miter/>
          </a:ln>
        </p:spPr>
      </p:sp>
      <p:sp>
        <p:nvSpPr>
          <p:cNvPr id="4" name="TextBox 4"/>
          <p:cNvSpPr txBox="1"/>
          <p:nvPr/>
        </p:nvSpPr>
        <p:spPr>
          <a:xfrm>
            <a:off x="0" y="1854024"/>
            <a:ext cx="7343924" cy="481330"/>
          </a:xfrm>
          <a:prstGeom prst="rect">
            <a:avLst/>
          </a:prstGeom>
        </p:spPr>
        <p:txBody>
          <a:bodyPr lIns="0" tIns="0" rIns="0" bIns="0" rtlCol="0" anchor="t">
            <a:spAutoFit/>
          </a:bodyPr>
          <a:lstStyle/>
          <a:p>
            <a:pPr algn="ctr">
              <a:lnSpc>
                <a:spcPts val="3920"/>
              </a:lnSpc>
              <a:spcBef>
                <a:spcPct val="0"/>
              </a:spcBef>
            </a:pPr>
            <a:r>
              <a:rPr lang="en-US" sz="2800">
                <a:solidFill>
                  <a:srgbClr val="000000"/>
                </a:solidFill>
                <a:latin typeface="Sigmar One"/>
                <a:ea typeface="Sigmar One"/>
                <a:cs typeface="Sigmar One"/>
                <a:sym typeface="Sigmar One"/>
              </a:rPr>
              <a:t>6. DANH SÁCH SIÊU THỊ – Class list</a:t>
            </a:r>
          </a:p>
        </p:txBody>
      </p:sp>
      <p:sp>
        <p:nvSpPr>
          <p:cNvPr id="5" name="TextBox 5"/>
          <p:cNvSpPr txBox="1"/>
          <p:nvPr/>
        </p:nvSpPr>
        <p:spPr>
          <a:xfrm>
            <a:off x="329952" y="2383912"/>
            <a:ext cx="17421959" cy="481330"/>
          </a:xfrm>
          <a:prstGeom prst="rect">
            <a:avLst/>
          </a:prstGeom>
        </p:spPr>
        <p:txBody>
          <a:bodyPr lIns="0" tIns="0" rIns="0" bIns="0" rtlCol="0" anchor="t">
            <a:spAutoFit/>
          </a:bodyPr>
          <a:lstStyle/>
          <a:p>
            <a:pPr algn="l">
              <a:lnSpc>
                <a:spcPts val="3920"/>
              </a:lnSpc>
              <a:spcBef>
                <a:spcPct val="0"/>
              </a:spcBef>
            </a:pPr>
            <a:r>
              <a:rPr lang="en-US" sz="2800">
                <a:solidFill>
                  <a:srgbClr val="000000"/>
                </a:solidFill>
                <a:latin typeface="Sigmar One"/>
                <a:ea typeface="Sigmar One"/>
                <a:cs typeface="Sigmar One"/>
                <a:sym typeface="Sigmar One"/>
              </a:rPr>
              <a:t>-Class này dùng để quản lý nhiều siêu thị và đóng gói các thao tác với siêu thị</a:t>
            </a:r>
          </a:p>
        </p:txBody>
      </p:sp>
      <p:sp>
        <p:nvSpPr>
          <p:cNvPr id="6" name="TextBox 6"/>
          <p:cNvSpPr txBox="1"/>
          <p:nvPr/>
        </p:nvSpPr>
        <p:spPr>
          <a:xfrm>
            <a:off x="329952" y="3528432"/>
            <a:ext cx="6563085" cy="481330"/>
          </a:xfrm>
          <a:prstGeom prst="rect">
            <a:avLst/>
          </a:prstGeom>
        </p:spPr>
        <p:txBody>
          <a:bodyPr lIns="0" tIns="0" rIns="0" bIns="0" rtlCol="0" anchor="t">
            <a:spAutoFit/>
          </a:bodyPr>
          <a:lstStyle/>
          <a:p>
            <a:pPr algn="l">
              <a:lnSpc>
                <a:spcPts val="3920"/>
              </a:lnSpc>
              <a:spcBef>
                <a:spcPct val="0"/>
              </a:spcBef>
            </a:pPr>
            <a:r>
              <a:rPr lang="en-US" sz="2800">
                <a:solidFill>
                  <a:srgbClr val="000000"/>
                </a:solidFill>
                <a:latin typeface="Sigmar One"/>
                <a:ea typeface="Sigmar One"/>
                <a:cs typeface="Sigmar One"/>
                <a:sym typeface="Sigmar One"/>
              </a:rPr>
              <a:t>-Tạo node siêu thị </a:t>
            </a:r>
          </a:p>
        </p:txBody>
      </p:sp>
      <p:sp>
        <p:nvSpPr>
          <p:cNvPr id="7" name="TextBox 7"/>
          <p:cNvSpPr txBox="1"/>
          <p:nvPr/>
        </p:nvSpPr>
        <p:spPr>
          <a:xfrm>
            <a:off x="0" y="2913800"/>
            <a:ext cx="6563085" cy="481330"/>
          </a:xfrm>
          <a:prstGeom prst="rect">
            <a:avLst/>
          </a:prstGeom>
        </p:spPr>
        <p:txBody>
          <a:bodyPr lIns="0" tIns="0" rIns="0" bIns="0" rtlCol="0" anchor="t">
            <a:spAutoFit/>
          </a:bodyPr>
          <a:lstStyle/>
          <a:p>
            <a:pPr algn="l">
              <a:lnSpc>
                <a:spcPts val="3920"/>
              </a:lnSpc>
              <a:spcBef>
                <a:spcPct val="0"/>
              </a:spcBef>
            </a:pPr>
            <a:r>
              <a:rPr lang="en-US" sz="2800">
                <a:solidFill>
                  <a:srgbClr val="000000"/>
                </a:solidFill>
                <a:latin typeface="Sigmar One"/>
                <a:ea typeface="Sigmar One"/>
                <a:cs typeface="Sigmar One"/>
                <a:sym typeface="Sigmar One"/>
              </a:rPr>
              <a:t>*Quy trình :</a:t>
            </a:r>
          </a:p>
        </p:txBody>
      </p:sp>
      <p:sp>
        <p:nvSpPr>
          <p:cNvPr id="8" name="TextBox 8"/>
          <p:cNvSpPr txBox="1"/>
          <p:nvPr/>
        </p:nvSpPr>
        <p:spPr>
          <a:xfrm>
            <a:off x="329952" y="4143112"/>
            <a:ext cx="17617148" cy="481330"/>
          </a:xfrm>
          <a:prstGeom prst="rect">
            <a:avLst/>
          </a:prstGeom>
        </p:spPr>
        <p:txBody>
          <a:bodyPr lIns="0" tIns="0" rIns="0" bIns="0" rtlCol="0" anchor="t">
            <a:spAutoFit/>
          </a:bodyPr>
          <a:lstStyle/>
          <a:p>
            <a:pPr algn="l">
              <a:lnSpc>
                <a:spcPts val="3920"/>
              </a:lnSpc>
              <a:spcBef>
                <a:spcPct val="0"/>
              </a:spcBef>
            </a:pPr>
            <a:r>
              <a:rPr lang="en-US" sz="2800">
                <a:solidFill>
                  <a:srgbClr val="000000"/>
                </a:solidFill>
                <a:latin typeface="Sigmar One"/>
                <a:ea typeface="Sigmar One"/>
                <a:cs typeface="Sigmar One"/>
                <a:sym typeface="Sigmar One"/>
              </a:rPr>
              <a:t>+Danh sách liên kết dùng node để lưu thông tin  từng siêu thị trong nhiều siêu thị</a:t>
            </a:r>
          </a:p>
        </p:txBody>
      </p:sp>
      <p:grpSp>
        <p:nvGrpSpPr>
          <p:cNvPr id="9" name="Group 9"/>
          <p:cNvGrpSpPr/>
          <p:nvPr/>
        </p:nvGrpSpPr>
        <p:grpSpPr>
          <a:xfrm>
            <a:off x="8549609" y="6252146"/>
            <a:ext cx="9202302" cy="2744309"/>
            <a:chOff x="0" y="0"/>
            <a:chExt cx="12269735" cy="3659079"/>
          </a:xfrm>
        </p:grpSpPr>
        <p:grpSp>
          <p:nvGrpSpPr>
            <p:cNvPr id="10" name="Group 10"/>
            <p:cNvGrpSpPr/>
            <p:nvPr/>
          </p:nvGrpSpPr>
          <p:grpSpPr>
            <a:xfrm>
              <a:off x="182867" y="0"/>
              <a:ext cx="12086869" cy="3659079"/>
              <a:chOff x="0" y="0"/>
              <a:chExt cx="2472939" cy="748637"/>
            </a:xfrm>
          </p:grpSpPr>
          <p:sp>
            <p:nvSpPr>
              <p:cNvPr id="11" name="Freeform 11"/>
              <p:cNvSpPr/>
              <p:nvPr/>
            </p:nvSpPr>
            <p:spPr>
              <a:xfrm>
                <a:off x="0" y="0"/>
                <a:ext cx="2472939" cy="748637"/>
              </a:xfrm>
              <a:custGeom>
                <a:avLst/>
                <a:gdLst/>
                <a:ahLst/>
                <a:cxnLst/>
                <a:rect l="l" t="t" r="r" b="b"/>
                <a:pathLst>
                  <a:path w="2472939" h="748637">
                    <a:moveTo>
                      <a:pt x="2269739" y="0"/>
                    </a:moveTo>
                    <a:cubicBezTo>
                      <a:pt x="2381963" y="0"/>
                      <a:pt x="2472939" y="167588"/>
                      <a:pt x="2472939" y="374319"/>
                    </a:cubicBezTo>
                    <a:cubicBezTo>
                      <a:pt x="2472939" y="581049"/>
                      <a:pt x="2381963" y="748637"/>
                      <a:pt x="2269739" y="748637"/>
                    </a:cubicBezTo>
                    <a:lnTo>
                      <a:pt x="203200" y="748637"/>
                    </a:lnTo>
                    <a:cubicBezTo>
                      <a:pt x="90976" y="748637"/>
                      <a:pt x="0" y="581049"/>
                      <a:pt x="0" y="374319"/>
                    </a:cubicBezTo>
                    <a:cubicBezTo>
                      <a:pt x="0" y="167588"/>
                      <a:pt x="90976" y="0"/>
                      <a:pt x="203200" y="0"/>
                    </a:cubicBezTo>
                    <a:close/>
                  </a:path>
                </a:pathLst>
              </a:custGeom>
              <a:solidFill>
                <a:srgbClr val="FBD386"/>
              </a:solidFill>
            </p:spPr>
          </p:sp>
          <p:sp>
            <p:nvSpPr>
              <p:cNvPr id="12" name="TextBox 12"/>
              <p:cNvSpPr txBox="1"/>
              <p:nvPr/>
            </p:nvSpPr>
            <p:spPr>
              <a:xfrm>
                <a:off x="0" y="-57150"/>
                <a:ext cx="2472939" cy="805787"/>
              </a:xfrm>
              <a:prstGeom prst="rect">
                <a:avLst/>
              </a:prstGeom>
            </p:spPr>
            <p:txBody>
              <a:bodyPr lIns="50800" tIns="50800" rIns="50800" bIns="50800" rtlCol="0" anchor="ctr"/>
              <a:lstStyle/>
              <a:p>
                <a:pPr algn="ctr">
                  <a:lnSpc>
                    <a:spcPts val="3640"/>
                  </a:lnSpc>
                </a:pPr>
                <a:endParaRPr/>
              </a:p>
            </p:txBody>
          </p:sp>
        </p:grpSp>
        <p:sp>
          <p:nvSpPr>
            <p:cNvPr id="13" name="TextBox 13"/>
            <p:cNvSpPr txBox="1"/>
            <p:nvPr/>
          </p:nvSpPr>
          <p:spPr>
            <a:xfrm>
              <a:off x="0" y="518789"/>
              <a:ext cx="12086869" cy="2564352"/>
            </a:xfrm>
            <a:prstGeom prst="rect">
              <a:avLst/>
            </a:prstGeom>
          </p:spPr>
          <p:txBody>
            <a:bodyPr lIns="0" tIns="0" rIns="0" bIns="0" rtlCol="0" anchor="t">
              <a:spAutoFit/>
            </a:bodyPr>
            <a:lstStyle/>
            <a:p>
              <a:pPr algn="ctr">
                <a:lnSpc>
                  <a:spcPts val="3859"/>
                </a:lnSpc>
              </a:pPr>
              <a:r>
                <a:rPr lang="en-US" sz="2756">
                  <a:solidFill>
                    <a:srgbClr val="000000"/>
                  </a:solidFill>
                  <a:latin typeface="Sigmar One"/>
                  <a:ea typeface="Sigmar One"/>
                  <a:cs typeface="Sigmar One"/>
                  <a:sym typeface="Sigmar One"/>
                </a:rPr>
                <a:t>-Node dùng để tạo 1 phần tử mới (head , tail, size là thuộc tính của node)</a:t>
              </a:r>
            </a:p>
            <a:p>
              <a:pPr algn="ctr">
                <a:lnSpc>
                  <a:spcPts val="3859"/>
                </a:lnSpc>
                <a:spcBef>
                  <a:spcPct val="0"/>
                </a:spcBef>
              </a:pPr>
              <a:r>
                <a:rPr lang="en-US" sz="2756">
                  <a:solidFill>
                    <a:srgbClr val="000000"/>
                  </a:solidFill>
                  <a:latin typeface="Sigmar One"/>
                  <a:ea typeface="Sigmar One"/>
                  <a:cs typeface="Sigmar One"/>
                  <a:sym typeface="Sigmar One"/>
                </a:rPr>
                <a:t>-Creatnode dùng để tạo một node thật sự   lưu dữ liệu dựa trên bản thiết kế node</a:t>
              </a:r>
            </a:p>
          </p:txBody>
        </p:sp>
      </p:grpSp>
      <p:grpSp>
        <p:nvGrpSpPr>
          <p:cNvPr id="14" name="Group 14"/>
          <p:cNvGrpSpPr/>
          <p:nvPr/>
        </p:nvGrpSpPr>
        <p:grpSpPr>
          <a:xfrm>
            <a:off x="8549609" y="4890161"/>
            <a:ext cx="4395426" cy="1361985"/>
            <a:chOff x="0" y="0"/>
            <a:chExt cx="5860568" cy="1815980"/>
          </a:xfrm>
        </p:grpSpPr>
        <p:sp>
          <p:nvSpPr>
            <p:cNvPr id="15" name="AutoShape 15"/>
            <p:cNvSpPr/>
            <p:nvPr/>
          </p:nvSpPr>
          <p:spPr>
            <a:xfrm>
              <a:off x="0" y="76200"/>
              <a:ext cx="5212611" cy="978950"/>
            </a:xfrm>
            <a:prstGeom prst="line">
              <a:avLst/>
            </a:prstGeom>
            <a:ln w="152400" cap="flat">
              <a:solidFill>
                <a:srgbClr val="FF3131"/>
              </a:solidFill>
              <a:prstDash val="solid"/>
              <a:headEnd type="none" w="sm" len="sm"/>
              <a:tailEnd type="none" w="sm" len="sm"/>
            </a:ln>
          </p:spPr>
        </p:sp>
        <p:grpSp>
          <p:nvGrpSpPr>
            <p:cNvPr id="16" name="Group 16"/>
            <p:cNvGrpSpPr/>
            <p:nvPr/>
          </p:nvGrpSpPr>
          <p:grpSpPr>
            <a:xfrm>
              <a:off x="4564655" y="1055278"/>
              <a:ext cx="1295913" cy="760701"/>
              <a:chOff x="0" y="0"/>
              <a:chExt cx="255983" cy="150262"/>
            </a:xfrm>
          </p:grpSpPr>
          <p:sp>
            <p:nvSpPr>
              <p:cNvPr id="17" name="Freeform 17"/>
              <p:cNvSpPr/>
              <p:nvPr/>
            </p:nvSpPr>
            <p:spPr>
              <a:xfrm>
                <a:off x="0" y="0"/>
                <a:ext cx="255983" cy="150262"/>
              </a:xfrm>
              <a:custGeom>
                <a:avLst/>
                <a:gdLst/>
                <a:ahLst/>
                <a:cxnLst/>
                <a:rect l="l" t="t" r="r" b="b"/>
                <a:pathLst>
                  <a:path w="255983" h="150262">
                    <a:moveTo>
                      <a:pt x="127991" y="150262"/>
                    </a:moveTo>
                    <a:lnTo>
                      <a:pt x="255983" y="0"/>
                    </a:lnTo>
                    <a:lnTo>
                      <a:pt x="0" y="0"/>
                    </a:lnTo>
                    <a:lnTo>
                      <a:pt x="127991" y="150262"/>
                    </a:lnTo>
                    <a:close/>
                  </a:path>
                </a:pathLst>
              </a:custGeom>
              <a:solidFill>
                <a:srgbClr val="1B70BB"/>
              </a:solidFill>
            </p:spPr>
          </p:sp>
          <p:sp>
            <p:nvSpPr>
              <p:cNvPr id="18" name="TextBox 18"/>
              <p:cNvSpPr txBox="1"/>
              <p:nvPr/>
            </p:nvSpPr>
            <p:spPr>
              <a:xfrm>
                <a:off x="39997" y="-46417"/>
                <a:ext cx="175988" cy="126914"/>
              </a:xfrm>
              <a:prstGeom prst="rect">
                <a:avLst/>
              </a:prstGeom>
            </p:spPr>
            <p:txBody>
              <a:bodyPr lIns="50800" tIns="50800" rIns="50800" bIns="50800" rtlCol="0" anchor="ctr"/>
              <a:lstStyle/>
              <a:p>
                <a:pPr algn="ctr">
                  <a:lnSpc>
                    <a:spcPts val="3640"/>
                  </a:lnSpc>
                </a:pPr>
                <a:endParaRPr/>
              </a:p>
            </p:txBody>
          </p:sp>
        </p:grpSp>
      </p:grpSp>
      <p:sp>
        <p:nvSpPr>
          <p:cNvPr id="19" name="TextBox 19"/>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Noto Sans"/>
                <a:ea typeface="Noto Sans"/>
                <a:cs typeface="Noto Sans"/>
                <a:sym typeface="Noto Sans"/>
              </a:rPr>
              <a:t>28</a:t>
            </a:r>
          </a:p>
        </p:txBody>
      </p:sp>
    </p:spTree>
  </p:cSld>
  <p:clrMapOvr>
    <a:masterClrMapping/>
  </p:clrMapOvr>
  <p:transition spd="slow">
    <p:cover dir="u"/>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Freeform 3"/>
          <p:cNvSpPr/>
          <p:nvPr/>
        </p:nvSpPr>
        <p:spPr>
          <a:xfrm>
            <a:off x="0" y="2622729"/>
            <a:ext cx="5333392" cy="6635571"/>
          </a:xfrm>
          <a:custGeom>
            <a:avLst/>
            <a:gdLst/>
            <a:ahLst/>
            <a:cxnLst/>
            <a:rect l="l" t="t" r="r" b="b"/>
            <a:pathLst>
              <a:path w="5333392" h="6635571">
                <a:moveTo>
                  <a:pt x="0" y="0"/>
                </a:moveTo>
                <a:lnTo>
                  <a:pt x="5333392" y="0"/>
                </a:lnTo>
                <a:lnTo>
                  <a:pt x="5333392" y="6635571"/>
                </a:lnTo>
                <a:lnTo>
                  <a:pt x="0" y="6635571"/>
                </a:lnTo>
                <a:lnTo>
                  <a:pt x="0" y="0"/>
                </a:lnTo>
                <a:close/>
              </a:path>
            </a:pathLst>
          </a:custGeom>
          <a:blipFill>
            <a:blip r:embed="rId3"/>
            <a:stretch>
              <a:fillRect/>
            </a:stretch>
          </a:blipFill>
        </p:spPr>
      </p:sp>
      <p:sp>
        <p:nvSpPr>
          <p:cNvPr id="4" name="Freeform 4"/>
          <p:cNvSpPr/>
          <p:nvPr/>
        </p:nvSpPr>
        <p:spPr>
          <a:xfrm>
            <a:off x="5333392" y="2622729"/>
            <a:ext cx="5569676" cy="6635571"/>
          </a:xfrm>
          <a:custGeom>
            <a:avLst/>
            <a:gdLst/>
            <a:ahLst/>
            <a:cxnLst/>
            <a:rect l="l" t="t" r="r" b="b"/>
            <a:pathLst>
              <a:path w="5569676" h="6635571">
                <a:moveTo>
                  <a:pt x="0" y="0"/>
                </a:moveTo>
                <a:lnTo>
                  <a:pt x="5569676" y="0"/>
                </a:lnTo>
                <a:lnTo>
                  <a:pt x="5569676" y="6635571"/>
                </a:lnTo>
                <a:lnTo>
                  <a:pt x="0" y="6635571"/>
                </a:lnTo>
                <a:lnTo>
                  <a:pt x="0" y="0"/>
                </a:lnTo>
                <a:close/>
              </a:path>
            </a:pathLst>
          </a:custGeom>
          <a:blipFill>
            <a:blip r:embed="rId4"/>
            <a:stretch>
              <a:fillRect/>
            </a:stretch>
          </a:blipFill>
        </p:spPr>
      </p:sp>
      <p:sp>
        <p:nvSpPr>
          <p:cNvPr id="5" name="Freeform 5"/>
          <p:cNvSpPr/>
          <p:nvPr/>
        </p:nvSpPr>
        <p:spPr>
          <a:xfrm>
            <a:off x="10165739" y="5301833"/>
            <a:ext cx="8122261" cy="4258092"/>
          </a:xfrm>
          <a:custGeom>
            <a:avLst/>
            <a:gdLst/>
            <a:ahLst/>
            <a:cxnLst/>
            <a:rect l="l" t="t" r="r" b="b"/>
            <a:pathLst>
              <a:path w="8122261" h="4258092">
                <a:moveTo>
                  <a:pt x="0" y="0"/>
                </a:moveTo>
                <a:lnTo>
                  <a:pt x="8122261" y="0"/>
                </a:lnTo>
                <a:lnTo>
                  <a:pt x="8122261" y="4258092"/>
                </a:lnTo>
                <a:lnTo>
                  <a:pt x="0" y="4258092"/>
                </a:lnTo>
                <a:lnTo>
                  <a:pt x="0" y="0"/>
                </a:lnTo>
                <a:close/>
              </a:path>
            </a:pathLst>
          </a:custGeom>
          <a:blipFill>
            <a:blip r:embed="rId5"/>
            <a:stretch>
              <a:fillRect r="-23239"/>
            </a:stretch>
          </a:blipFill>
        </p:spPr>
      </p:sp>
      <p:sp>
        <p:nvSpPr>
          <p:cNvPr id="6" name="TextBox 6"/>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Noto Sans"/>
                <a:ea typeface="Noto Sans"/>
                <a:cs typeface="Noto Sans"/>
                <a:sym typeface="Noto Sans"/>
              </a:rPr>
              <a:t>29</a:t>
            </a:r>
          </a:p>
        </p:txBody>
      </p:sp>
      <p:sp>
        <p:nvSpPr>
          <p:cNvPr id="7" name="TextBox 7"/>
          <p:cNvSpPr txBox="1"/>
          <p:nvPr/>
        </p:nvSpPr>
        <p:spPr>
          <a:xfrm>
            <a:off x="10903068" y="2973391"/>
            <a:ext cx="7384932" cy="976630"/>
          </a:xfrm>
          <a:prstGeom prst="rect">
            <a:avLst/>
          </a:prstGeom>
        </p:spPr>
        <p:txBody>
          <a:bodyPr lIns="0" tIns="0" rIns="0" bIns="0" rtlCol="0" anchor="t">
            <a:spAutoFit/>
          </a:bodyPr>
          <a:lstStyle/>
          <a:p>
            <a:pPr algn="l">
              <a:lnSpc>
                <a:spcPts val="3920"/>
              </a:lnSpc>
              <a:spcBef>
                <a:spcPct val="0"/>
              </a:spcBef>
            </a:pPr>
            <a:r>
              <a:rPr lang="en-US" sz="2800">
                <a:solidFill>
                  <a:srgbClr val="000000"/>
                </a:solidFill>
                <a:latin typeface="Sigmar One"/>
                <a:ea typeface="Sigmar One"/>
                <a:cs typeface="Sigmar One"/>
                <a:sym typeface="Sigmar One"/>
              </a:rPr>
              <a:t>kết quả nhập thông tin của nhiều siêu thị  trong class List </a:t>
            </a:r>
          </a:p>
        </p:txBody>
      </p:sp>
    </p:spTree>
  </p:cSld>
  <p:clrMapOvr>
    <a:masterClrMapping/>
  </p:clrMapOvr>
  <p:transition spd="slow">
    <p:cover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0" y="-19050"/>
            <a:ext cx="18288000" cy="10433956"/>
            <a:chOff x="0" y="0"/>
            <a:chExt cx="24384000" cy="13911942"/>
          </a:xfrm>
        </p:grpSpPr>
        <p:sp>
          <p:nvSpPr>
            <p:cNvPr id="3" name="Freeform 3"/>
            <p:cNvSpPr/>
            <p:nvPr/>
          </p:nvSpPr>
          <p:spPr>
            <a:xfrm>
              <a:off x="0" y="0"/>
              <a:ext cx="24384000" cy="13911962"/>
            </a:xfrm>
            <a:custGeom>
              <a:avLst/>
              <a:gdLst/>
              <a:ahLst/>
              <a:cxnLst/>
              <a:rect l="l" t="t" r="r" b="b"/>
              <a:pathLst>
                <a:path w="24384000" h="13911962">
                  <a:moveTo>
                    <a:pt x="0" y="0"/>
                  </a:moveTo>
                  <a:lnTo>
                    <a:pt x="24384000" y="0"/>
                  </a:lnTo>
                  <a:lnTo>
                    <a:pt x="24384000" y="13911962"/>
                  </a:lnTo>
                  <a:lnTo>
                    <a:pt x="0" y="13911962"/>
                  </a:lnTo>
                  <a:lnTo>
                    <a:pt x="0" y="0"/>
                  </a:lnTo>
                  <a:close/>
                </a:path>
              </a:pathLst>
            </a:custGeom>
            <a:blipFill>
              <a:blip r:embed="rId3"/>
              <a:stretch>
                <a:fillRect r="-1428"/>
              </a:stretch>
            </a:blipFill>
          </p:spPr>
        </p:sp>
      </p:grpSp>
      <p:sp>
        <p:nvSpPr>
          <p:cNvPr id="4" name="TextBox 4"/>
          <p:cNvSpPr txBox="1"/>
          <p:nvPr/>
        </p:nvSpPr>
        <p:spPr>
          <a:xfrm>
            <a:off x="5516515" y="1839117"/>
            <a:ext cx="5724287" cy="712471"/>
          </a:xfrm>
          <a:prstGeom prst="rect">
            <a:avLst/>
          </a:prstGeom>
        </p:spPr>
        <p:txBody>
          <a:bodyPr lIns="0" tIns="0" rIns="0" bIns="0" rtlCol="0" anchor="t">
            <a:spAutoFit/>
          </a:bodyPr>
          <a:lstStyle/>
          <a:p>
            <a:pPr algn="ctr">
              <a:lnSpc>
                <a:spcPts val="5879"/>
              </a:lnSpc>
              <a:spcBef>
                <a:spcPct val="0"/>
              </a:spcBef>
            </a:pPr>
            <a:r>
              <a:rPr lang="en-US" sz="4199">
                <a:solidFill>
                  <a:srgbClr val="000000"/>
                </a:solidFill>
                <a:latin typeface="Sigmar One"/>
                <a:ea typeface="Sigmar One"/>
                <a:cs typeface="Sigmar One"/>
                <a:sym typeface="Sigmar One"/>
              </a:rPr>
              <a:t>Lý do chọn đề tài: </a:t>
            </a:r>
          </a:p>
        </p:txBody>
      </p:sp>
      <p:sp>
        <p:nvSpPr>
          <p:cNvPr id="5" name="TextBox 5"/>
          <p:cNvSpPr txBox="1"/>
          <p:nvPr/>
        </p:nvSpPr>
        <p:spPr>
          <a:xfrm>
            <a:off x="382671" y="2953752"/>
            <a:ext cx="18288000" cy="905510"/>
          </a:xfrm>
          <a:prstGeom prst="rect">
            <a:avLst/>
          </a:prstGeom>
        </p:spPr>
        <p:txBody>
          <a:bodyPr lIns="0" tIns="0" rIns="0" bIns="0" rtlCol="0" anchor="t">
            <a:spAutoFit/>
          </a:bodyPr>
          <a:lstStyle/>
          <a:p>
            <a:pPr algn="just">
              <a:lnSpc>
                <a:spcPts val="3640"/>
              </a:lnSpc>
              <a:spcBef>
                <a:spcPct val="0"/>
              </a:spcBef>
            </a:pPr>
            <a:r>
              <a:rPr lang="en-US" sz="2600" b="1" i="1">
                <a:solidFill>
                  <a:srgbClr val="000000"/>
                </a:solidFill>
                <a:latin typeface="Noto Sans Bold Italics"/>
                <a:ea typeface="Noto Sans Bold Italics"/>
                <a:cs typeface="Noto Sans Bold Italics"/>
                <a:sym typeface="Noto Sans Bold Italics"/>
              </a:rPr>
              <a:t>-Tính ứng dụng thực tế: Siêu thị là mô hình kinh doanh phổ biến. Việc quản lý Nhân viên (listNV) và Hàng hóa (listHH) là cốt lõi để duy trì hoạt động hiệu quả.</a:t>
            </a:r>
          </a:p>
        </p:txBody>
      </p:sp>
      <p:sp>
        <p:nvSpPr>
          <p:cNvPr id="6" name="TextBox 6"/>
          <p:cNvSpPr txBox="1"/>
          <p:nvPr/>
        </p:nvSpPr>
        <p:spPr>
          <a:xfrm>
            <a:off x="328493" y="4178925"/>
            <a:ext cx="16930807" cy="448310"/>
          </a:xfrm>
          <a:prstGeom prst="rect">
            <a:avLst/>
          </a:prstGeom>
        </p:spPr>
        <p:txBody>
          <a:bodyPr lIns="0" tIns="0" rIns="0" bIns="0" rtlCol="0" anchor="t">
            <a:spAutoFit/>
          </a:bodyPr>
          <a:lstStyle/>
          <a:p>
            <a:pPr algn="just">
              <a:lnSpc>
                <a:spcPts val="3640"/>
              </a:lnSpc>
              <a:spcBef>
                <a:spcPct val="0"/>
              </a:spcBef>
            </a:pPr>
            <a:r>
              <a:rPr lang="en-US" sz="2600" b="1" i="1">
                <a:solidFill>
                  <a:srgbClr val="000000"/>
                </a:solidFill>
                <a:latin typeface="Noto Sans Bold Italics"/>
                <a:ea typeface="Noto Sans Bold Italics"/>
                <a:cs typeface="Noto Sans Bold Italics"/>
                <a:sym typeface="Noto Sans Bold Italics"/>
              </a:rPr>
              <a:t>-Rèn luyện kỹ năng lập trình: Đề tài yêu cầu áp dụng nhiều kiến thức quan trọng của C++ và Cấu trúc Dữ liệu.</a:t>
            </a:r>
          </a:p>
        </p:txBody>
      </p:sp>
      <p:sp>
        <p:nvSpPr>
          <p:cNvPr id="7" name="TextBox 7"/>
          <p:cNvSpPr txBox="1"/>
          <p:nvPr/>
        </p:nvSpPr>
        <p:spPr>
          <a:xfrm>
            <a:off x="382671" y="4946897"/>
            <a:ext cx="18288000" cy="905510"/>
          </a:xfrm>
          <a:prstGeom prst="rect">
            <a:avLst/>
          </a:prstGeom>
        </p:spPr>
        <p:txBody>
          <a:bodyPr lIns="0" tIns="0" rIns="0" bIns="0" rtlCol="0" anchor="t">
            <a:spAutoFit/>
          </a:bodyPr>
          <a:lstStyle/>
          <a:p>
            <a:pPr algn="just">
              <a:lnSpc>
                <a:spcPts val="3640"/>
              </a:lnSpc>
              <a:spcBef>
                <a:spcPct val="0"/>
              </a:spcBef>
            </a:pPr>
            <a:r>
              <a:rPr lang="en-US" sz="2600" b="1" i="1">
                <a:solidFill>
                  <a:srgbClr val="000000"/>
                </a:solidFill>
                <a:latin typeface="Noto Sans Bold Italics"/>
                <a:ea typeface="Noto Sans Bold Italics"/>
                <a:cs typeface="Noto Sans Bold Italics"/>
                <a:sym typeface="Noto Sans Bold Italics"/>
              </a:rPr>
              <a:t>-Thử thách về cấu trúc dữ liệu: Sử dụng cấu trúc Danh sách liên kết đơn (Linked List) để quản lý dữ liệu động (thêm, xóa, sửa linh hoạt), giúp tối ưu bộ nhớ và hiệu suất thao tác.</a:t>
            </a:r>
          </a:p>
        </p:txBody>
      </p:sp>
      <p:sp>
        <p:nvSpPr>
          <p:cNvPr id="8" name="TextBox 8"/>
          <p:cNvSpPr txBox="1"/>
          <p:nvPr/>
        </p:nvSpPr>
        <p:spPr>
          <a:xfrm>
            <a:off x="157570" y="6176257"/>
            <a:ext cx="18288000" cy="869949"/>
          </a:xfrm>
          <a:prstGeom prst="rect">
            <a:avLst/>
          </a:prstGeom>
        </p:spPr>
        <p:txBody>
          <a:bodyPr lIns="0" tIns="0" rIns="0" bIns="0" rtlCol="0" anchor="t">
            <a:spAutoFit/>
          </a:bodyPr>
          <a:lstStyle/>
          <a:p>
            <a:pPr algn="just">
              <a:lnSpc>
                <a:spcPts val="3500"/>
              </a:lnSpc>
              <a:spcBef>
                <a:spcPct val="0"/>
              </a:spcBef>
            </a:pPr>
            <a:r>
              <a:rPr lang="en-US" sz="2500" b="1" i="1">
                <a:solidFill>
                  <a:srgbClr val="000000"/>
                </a:solidFill>
                <a:latin typeface="Noto Sans Bold Italics"/>
                <a:ea typeface="Noto Sans Bold Italics"/>
                <a:cs typeface="Noto Sans Bold Italics"/>
                <a:sym typeface="Noto Sans Bold Italics"/>
              </a:rPr>
              <a:t>-Mở rộng tính năng: Chương trình được thiết kế với các chức năng chi tiết như kiểm tra tồn kho, an toàn thực phẩm, tổng hợp doanh thu, tạo tiền đề để phát triển thành hệ thống lớn hơn</a:t>
            </a:r>
          </a:p>
        </p:txBody>
      </p:sp>
      <p:sp>
        <p:nvSpPr>
          <p:cNvPr id="9" name="TextBox 9"/>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Noto Sans"/>
                <a:ea typeface="Noto Sans"/>
                <a:cs typeface="Noto Sans"/>
                <a:sym typeface="Noto Sans"/>
              </a:rPr>
              <a:t>3</a:t>
            </a:r>
          </a:p>
        </p:txBody>
      </p:sp>
    </p:spTree>
  </p:cSld>
  <p:clrMapOvr>
    <a:masterClrMapping/>
  </p:clrMapOvr>
  <p:transition spd="slow">
    <p:cover dir="u"/>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Freeform 3"/>
          <p:cNvSpPr/>
          <p:nvPr/>
        </p:nvSpPr>
        <p:spPr>
          <a:xfrm>
            <a:off x="654155" y="6140373"/>
            <a:ext cx="8489845" cy="3117927"/>
          </a:xfrm>
          <a:custGeom>
            <a:avLst/>
            <a:gdLst/>
            <a:ahLst/>
            <a:cxnLst/>
            <a:rect l="l" t="t" r="r" b="b"/>
            <a:pathLst>
              <a:path w="8489845" h="3117927">
                <a:moveTo>
                  <a:pt x="0" y="0"/>
                </a:moveTo>
                <a:lnTo>
                  <a:pt x="8489845" y="0"/>
                </a:lnTo>
                <a:lnTo>
                  <a:pt x="8489845" y="3117927"/>
                </a:lnTo>
                <a:lnTo>
                  <a:pt x="0" y="3117927"/>
                </a:lnTo>
                <a:lnTo>
                  <a:pt x="0" y="0"/>
                </a:lnTo>
                <a:close/>
              </a:path>
            </a:pathLst>
          </a:custGeom>
          <a:blipFill>
            <a:blip r:embed="rId3"/>
            <a:stretch>
              <a:fillRect r="-12451"/>
            </a:stretch>
          </a:blipFill>
          <a:ln w="114300" cap="sq">
            <a:solidFill>
              <a:srgbClr val="556881"/>
            </a:solidFill>
            <a:prstDash val="solid"/>
            <a:miter/>
          </a:ln>
        </p:spPr>
      </p:sp>
      <p:sp>
        <p:nvSpPr>
          <p:cNvPr id="4" name="TextBox 4"/>
          <p:cNvSpPr txBox="1"/>
          <p:nvPr/>
        </p:nvSpPr>
        <p:spPr>
          <a:xfrm>
            <a:off x="1028700" y="3040754"/>
            <a:ext cx="16678720" cy="2462530"/>
          </a:xfrm>
          <a:prstGeom prst="rect">
            <a:avLst/>
          </a:prstGeom>
        </p:spPr>
        <p:txBody>
          <a:bodyPr lIns="0" tIns="0" rIns="0" bIns="0" rtlCol="0" anchor="t">
            <a:spAutoFit/>
          </a:bodyPr>
          <a:lstStyle/>
          <a:p>
            <a:pPr algn="l">
              <a:lnSpc>
                <a:spcPts val="3920"/>
              </a:lnSpc>
            </a:pPr>
            <a:r>
              <a:rPr lang="en-US" sz="2800">
                <a:solidFill>
                  <a:srgbClr val="000000"/>
                </a:solidFill>
                <a:latin typeface="Sigmar One"/>
                <a:ea typeface="Sigmar One"/>
                <a:cs typeface="Sigmar One"/>
                <a:sym typeface="Sigmar One"/>
              </a:rPr>
              <a:t>Ý tưởng : </a:t>
            </a:r>
          </a:p>
          <a:p>
            <a:pPr algn="l">
              <a:lnSpc>
                <a:spcPts val="3920"/>
              </a:lnSpc>
            </a:pPr>
            <a:r>
              <a:rPr lang="en-US" sz="2800">
                <a:solidFill>
                  <a:srgbClr val="000000"/>
                </a:solidFill>
                <a:latin typeface="Sigmar One"/>
                <a:ea typeface="Sigmar One"/>
                <a:cs typeface="Sigmar One"/>
                <a:sym typeface="Sigmar One"/>
              </a:rPr>
              <a:t>-tạo node mới và xét :</a:t>
            </a:r>
          </a:p>
          <a:p>
            <a:pPr algn="l">
              <a:lnSpc>
                <a:spcPts val="3920"/>
              </a:lnSpc>
            </a:pPr>
            <a:r>
              <a:rPr lang="en-US" sz="2800">
                <a:solidFill>
                  <a:srgbClr val="000000"/>
                </a:solidFill>
                <a:latin typeface="Sigmar One"/>
                <a:ea typeface="Sigmar One"/>
                <a:cs typeface="Sigmar One"/>
                <a:sym typeface="Sigmar One"/>
              </a:rPr>
              <a:t>+Trường hợp 1: nếu danh sách rỗng thì gán head=tail= phần tử  truyền vào</a:t>
            </a:r>
          </a:p>
          <a:p>
            <a:pPr algn="l">
              <a:lnSpc>
                <a:spcPts val="3920"/>
              </a:lnSpc>
              <a:spcBef>
                <a:spcPct val="0"/>
              </a:spcBef>
            </a:pPr>
            <a:r>
              <a:rPr lang="en-US" sz="2800">
                <a:solidFill>
                  <a:srgbClr val="000000"/>
                </a:solidFill>
                <a:latin typeface="Sigmar One"/>
                <a:ea typeface="Sigmar One"/>
                <a:cs typeface="Sigmar One"/>
                <a:sym typeface="Sigmar One"/>
              </a:rPr>
              <a:t>+trường hợp 2: còn lại thì node cuối sẽ trỏ tới node mới p và cập nhật lại phần tử cuối </a:t>
            </a:r>
          </a:p>
        </p:txBody>
      </p:sp>
      <p:grpSp>
        <p:nvGrpSpPr>
          <p:cNvPr id="5" name="Group 5"/>
          <p:cNvGrpSpPr/>
          <p:nvPr/>
        </p:nvGrpSpPr>
        <p:grpSpPr>
          <a:xfrm>
            <a:off x="230919" y="3097904"/>
            <a:ext cx="846473" cy="635332"/>
            <a:chOff x="0" y="0"/>
            <a:chExt cx="318900" cy="239355"/>
          </a:xfrm>
        </p:grpSpPr>
        <p:sp>
          <p:nvSpPr>
            <p:cNvPr id="6" name="Freeform 6"/>
            <p:cNvSpPr/>
            <p:nvPr/>
          </p:nvSpPr>
          <p:spPr>
            <a:xfrm>
              <a:off x="0" y="0"/>
              <a:ext cx="318900" cy="239355"/>
            </a:xfrm>
            <a:custGeom>
              <a:avLst/>
              <a:gdLst/>
              <a:ahLst/>
              <a:cxnLst/>
              <a:rect l="l" t="t" r="r" b="b"/>
              <a:pathLst>
                <a:path w="318900" h="239355">
                  <a:moveTo>
                    <a:pt x="159450" y="0"/>
                  </a:moveTo>
                  <a:lnTo>
                    <a:pt x="210187" y="81596"/>
                  </a:lnTo>
                  <a:lnTo>
                    <a:pt x="318900" y="119677"/>
                  </a:lnTo>
                  <a:lnTo>
                    <a:pt x="210187" y="157758"/>
                  </a:lnTo>
                  <a:lnTo>
                    <a:pt x="159450" y="239355"/>
                  </a:lnTo>
                  <a:lnTo>
                    <a:pt x="108714" y="157758"/>
                  </a:lnTo>
                  <a:lnTo>
                    <a:pt x="0" y="119677"/>
                  </a:lnTo>
                  <a:lnTo>
                    <a:pt x="108714" y="81596"/>
                  </a:lnTo>
                  <a:lnTo>
                    <a:pt x="159450" y="0"/>
                  </a:lnTo>
                  <a:close/>
                </a:path>
              </a:pathLst>
            </a:custGeom>
            <a:solidFill>
              <a:srgbClr val="FDBB21"/>
            </a:solidFill>
          </p:spPr>
        </p:sp>
        <p:sp>
          <p:nvSpPr>
            <p:cNvPr id="7" name="TextBox 7"/>
            <p:cNvSpPr txBox="1"/>
            <p:nvPr/>
          </p:nvSpPr>
          <p:spPr>
            <a:xfrm>
              <a:off x="74742" y="-1051"/>
              <a:ext cx="169416" cy="184307"/>
            </a:xfrm>
            <a:prstGeom prst="rect">
              <a:avLst/>
            </a:prstGeom>
          </p:spPr>
          <p:txBody>
            <a:bodyPr lIns="50800" tIns="50800" rIns="50800" bIns="50800" rtlCol="0" anchor="ctr"/>
            <a:lstStyle/>
            <a:p>
              <a:pPr algn="ctr">
                <a:lnSpc>
                  <a:spcPts val="3640"/>
                </a:lnSpc>
              </a:pPr>
              <a:endParaRPr/>
            </a:p>
          </p:txBody>
        </p:sp>
      </p:grpSp>
      <p:sp>
        <p:nvSpPr>
          <p:cNvPr id="8" name="Freeform 8"/>
          <p:cNvSpPr/>
          <p:nvPr/>
        </p:nvSpPr>
        <p:spPr>
          <a:xfrm>
            <a:off x="10342416" y="5817609"/>
            <a:ext cx="7207396" cy="4054161"/>
          </a:xfrm>
          <a:custGeom>
            <a:avLst/>
            <a:gdLst/>
            <a:ahLst/>
            <a:cxnLst/>
            <a:rect l="l" t="t" r="r" b="b"/>
            <a:pathLst>
              <a:path w="7207396" h="4054161">
                <a:moveTo>
                  <a:pt x="0" y="0"/>
                </a:moveTo>
                <a:lnTo>
                  <a:pt x="7207396" y="0"/>
                </a:lnTo>
                <a:lnTo>
                  <a:pt x="7207396" y="4054161"/>
                </a:lnTo>
                <a:lnTo>
                  <a:pt x="0" y="4054161"/>
                </a:lnTo>
                <a:lnTo>
                  <a:pt x="0" y="0"/>
                </a:lnTo>
                <a:close/>
              </a:path>
            </a:pathLst>
          </a:custGeom>
          <a:blipFill>
            <a:blip r:embed="rId4"/>
            <a:stretch>
              <a:fillRect/>
            </a:stretch>
          </a:blipFill>
        </p:spPr>
      </p:sp>
      <p:sp>
        <p:nvSpPr>
          <p:cNvPr id="9" name="TextBox 9"/>
          <p:cNvSpPr txBox="1"/>
          <p:nvPr/>
        </p:nvSpPr>
        <p:spPr>
          <a:xfrm>
            <a:off x="0" y="2298909"/>
            <a:ext cx="11117450" cy="481330"/>
          </a:xfrm>
          <a:prstGeom prst="rect">
            <a:avLst/>
          </a:prstGeom>
        </p:spPr>
        <p:txBody>
          <a:bodyPr lIns="0" tIns="0" rIns="0" bIns="0" rtlCol="0" anchor="t">
            <a:spAutoFit/>
          </a:bodyPr>
          <a:lstStyle/>
          <a:p>
            <a:pPr algn="ctr">
              <a:lnSpc>
                <a:spcPts val="3920"/>
              </a:lnSpc>
              <a:spcBef>
                <a:spcPct val="0"/>
              </a:spcBef>
            </a:pPr>
            <a:r>
              <a:rPr lang="en-US" sz="2800">
                <a:solidFill>
                  <a:srgbClr val="000000"/>
                </a:solidFill>
                <a:latin typeface="Sigmar One"/>
                <a:ea typeface="Sigmar One"/>
                <a:cs typeface="Sigmar One"/>
                <a:sym typeface="Sigmar One"/>
              </a:rPr>
              <a:t>-chức năng : thêm siêu thị sau vào cuối danh sách </a:t>
            </a:r>
          </a:p>
        </p:txBody>
      </p:sp>
      <p:sp>
        <p:nvSpPr>
          <p:cNvPr id="10" name="TextBox 10"/>
          <p:cNvSpPr txBox="1"/>
          <p:nvPr/>
        </p:nvSpPr>
        <p:spPr>
          <a:xfrm>
            <a:off x="0" y="1874729"/>
            <a:ext cx="13624246" cy="481330"/>
          </a:xfrm>
          <a:prstGeom prst="rect">
            <a:avLst/>
          </a:prstGeom>
        </p:spPr>
        <p:txBody>
          <a:bodyPr lIns="0" tIns="0" rIns="0" bIns="0" rtlCol="0" anchor="t">
            <a:spAutoFit/>
          </a:bodyPr>
          <a:lstStyle/>
          <a:p>
            <a:pPr marL="604523" lvl="1" indent="-302261" algn="l">
              <a:lnSpc>
                <a:spcPts val="3920"/>
              </a:lnSpc>
              <a:buFont typeface="Arial"/>
              <a:buChar char="•"/>
            </a:pPr>
            <a:r>
              <a:rPr lang="en-US" sz="2800">
                <a:solidFill>
                  <a:srgbClr val="000000"/>
                </a:solidFill>
                <a:latin typeface="Sigmar One"/>
                <a:ea typeface="Sigmar One"/>
                <a:cs typeface="Sigmar One"/>
                <a:sym typeface="Sigmar One"/>
              </a:rPr>
              <a:t>Hàm addlast trong class siêu thị</a:t>
            </a:r>
          </a:p>
        </p:txBody>
      </p:sp>
      <p:sp>
        <p:nvSpPr>
          <p:cNvPr id="11" name="TextBox 11"/>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Noto Sans"/>
                <a:ea typeface="Noto Sans"/>
                <a:cs typeface="Noto Sans"/>
                <a:sym typeface="Noto Sans"/>
              </a:rPr>
              <a:t>30</a:t>
            </a:r>
          </a:p>
        </p:txBody>
      </p:sp>
    </p:spTree>
  </p:cSld>
  <p:clrMapOvr>
    <a:masterClrMapping/>
  </p:clrMapOvr>
  <p:transition spd="slow">
    <p:cover dir="u"/>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Freeform 3"/>
          <p:cNvSpPr/>
          <p:nvPr/>
        </p:nvSpPr>
        <p:spPr>
          <a:xfrm>
            <a:off x="0" y="1778669"/>
            <a:ext cx="6855719" cy="5220894"/>
          </a:xfrm>
          <a:custGeom>
            <a:avLst/>
            <a:gdLst/>
            <a:ahLst/>
            <a:cxnLst/>
            <a:rect l="l" t="t" r="r" b="b"/>
            <a:pathLst>
              <a:path w="6855719" h="5220894">
                <a:moveTo>
                  <a:pt x="0" y="0"/>
                </a:moveTo>
                <a:lnTo>
                  <a:pt x="6855719" y="0"/>
                </a:lnTo>
                <a:lnTo>
                  <a:pt x="6855719" y="5220894"/>
                </a:lnTo>
                <a:lnTo>
                  <a:pt x="0" y="5220894"/>
                </a:lnTo>
                <a:lnTo>
                  <a:pt x="0" y="0"/>
                </a:lnTo>
                <a:close/>
              </a:path>
            </a:pathLst>
          </a:custGeom>
          <a:blipFill>
            <a:blip r:embed="rId3"/>
            <a:stretch>
              <a:fillRect/>
            </a:stretch>
          </a:blipFill>
        </p:spPr>
      </p:sp>
      <p:sp>
        <p:nvSpPr>
          <p:cNvPr id="4" name="Freeform 4"/>
          <p:cNvSpPr/>
          <p:nvPr/>
        </p:nvSpPr>
        <p:spPr>
          <a:xfrm>
            <a:off x="7788019" y="1918066"/>
            <a:ext cx="6796598" cy="5081497"/>
          </a:xfrm>
          <a:custGeom>
            <a:avLst/>
            <a:gdLst/>
            <a:ahLst/>
            <a:cxnLst/>
            <a:rect l="l" t="t" r="r" b="b"/>
            <a:pathLst>
              <a:path w="6796598" h="5081497">
                <a:moveTo>
                  <a:pt x="0" y="0"/>
                </a:moveTo>
                <a:lnTo>
                  <a:pt x="6796598" y="0"/>
                </a:lnTo>
                <a:lnTo>
                  <a:pt x="6796598" y="5081497"/>
                </a:lnTo>
                <a:lnTo>
                  <a:pt x="0" y="5081497"/>
                </a:lnTo>
                <a:lnTo>
                  <a:pt x="0" y="0"/>
                </a:lnTo>
                <a:close/>
              </a:path>
            </a:pathLst>
          </a:custGeom>
          <a:blipFill>
            <a:blip r:embed="rId4"/>
            <a:stretch>
              <a:fillRect t="-4629" b="-358"/>
            </a:stretch>
          </a:blipFill>
        </p:spPr>
      </p:sp>
      <p:sp>
        <p:nvSpPr>
          <p:cNvPr id="5" name="Freeform 5"/>
          <p:cNvSpPr/>
          <p:nvPr/>
        </p:nvSpPr>
        <p:spPr>
          <a:xfrm>
            <a:off x="2898524" y="6999563"/>
            <a:ext cx="7914390" cy="3256411"/>
          </a:xfrm>
          <a:custGeom>
            <a:avLst/>
            <a:gdLst/>
            <a:ahLst/>
            <a:cxnLst/>
            <a:rect l="l" t="t" r="r" b="b"/>
            <a:pathLst>
              <a:path w="7914390" h="3256411">
                <a:moveTo>
                  <a:pt x="0" y="0"/>
                </a:moveTo>
                <a:lnTo>
                  <a:pt x="7914391" y="0"/>
                </a:lnTo>
                <a:lnTo>
                  <a:pt x="7914391" y="3256411"/>
                </a:lnTo>
                <a:lnTo>
                  <a:pt x="0" y="3256411"/>
                </a:lnTo>
                <a:lnTo>
                  <a:pt x="0" y="0"/>
                </a:lnTo>
                <a:close/>
              </a:path>
            </a:pathLst>
          </a:custGeom>
          <a:blipFill>
            <a:blip r:embed="rId5"/>
            <a:stretch>
              <a:fillRect t="-4835" b="-4835"/>
            </a:stretch>
          </a:blipFill>
        </p:spPr>
      </p:sp>
      <p:sp>
        <p:nvSpPr>
          <p:cNvPr id="6" name="TextBox 6"/>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Noto Sans"/>
                <a:ea typeface="Noto Sans"/>
                <a:cs typeface="Noto Sans"/>
                <a:sym typeface="Noto Sans"/>
              </a:rPr>
              <a:t>31</a:t>
            </a:r>
          </a:p>
        </p:txBody>
      </p:sp>
      <p:sp>
        <p:nvSpPr>
          <p:cNvPr id="7" name="TextBox 7"/>
          <p:cNvSpPr txBox="1"/>
          <p:nvPr/>
        </p:nvSpPr>
        <p:spPr>
          <a:xfrm>
            <a:off x="11901488" y="2442266"/>
            <a:ext cx="6386512" cy="976630"/>
          </a:xfrm>
          <a:prstGeom prst="rect">
            <a:avLst/>
          </a:prstGeom>
        </p:spPr>
        <p:txBody>
          <a:bodyPr lIns="0" tIns="0" rIns="0" bIns="0" rtlCol="0" anchor="t">
            <a:spAutoFit/>
          </a:bodyPr>
          <a:lstStyle/>
          <a:p>
            <a:pPr algn="l">
              <a:lnSpc>
                <a:spcPts val="3920"/>
              </a:lnSpc>
              <a:spcBef>
                <a:spcPct val="0"/>
              </a:spcBef>
            </a:pPr>
            <a:r>
              <a:rPr lang="en-US" sz="2800">
                <a:solidFill>
                  <a:srgbClr val="000000"/>
                </a:solidFill>
                <a:latin typeface="Sigmar One"/>
                <a:ea typeface="Sigmar One"/>
                <a:cs typeface="Sigmar One"/>
                <a:sym typeface="Sigmar One"/>
              </a:rPr>
              <a:t>kết quả chạy thử  hàm addlast </a:t>
            </a:r>
          </a:p>
        </p:txBody>
      </p:sp>
    </p:spTree>
  </p:cSld>
  <p:clrMapOvr>
    <a:masterClrMapping/>
  </p:clrMapOvr>
  <p:transition spd="slow">
    <p:cover dir="u"/>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Freeform 3"/>
          <p:cNvSpPr/>
          <p:nvPr/>
        </p:nvSpPr>
        <p:spPr>
          <a:xfrm>
            <a:off x="214554" y="5511076"/>
            <a:ext cx="9105882" cy="1844736"/>
          </a:xfrm>
          <a:custGeom>
            <a:avLst/>
            <a:gdLst/>
            <a:ahLst/>
            <a:cxnLst/>
            <a:rect l="l" t="t" r="r" b="b"/>
            <a:pathLst>
              <a:path w="9105882" h="1844736">
                <a:moveTo>
                  <a:pt x="0" y="0"/>
                </a:moveTo>
                <a:lnTo>
                  <a:pt x="9105882" y="0"/>
                </a:lnTo>
                <a:lnTo>
                  <a:pt x="9105882" y="1844736"/>
                </a:lnTo>
                <a:lnTo>
                  <a:pt x="0" y="1844736"/>
                </a:lnTo>
                <a:lnTo>
                  <a:pt x="0" y="0"/>
                </a:lnTo>
                <a:close/>
              </a:path>
            </a:pathLst>
          </a:custGeom>
          <a:blipFill>
            <a:blip r:embed="rId3"/>
            <a:stretch>
              <a:fillRect l="-2356" r="-8595"/>
            </a:stretch>
          </a:blipFill>
          <a:ln w="114300" cap="sq">
            <a:solidFill>
              <a:srgbClr val="556881"/>
            </a:solidFill>
            <a:prstDash val="solid"/>
            <a:miter/>
          </a:ln>
        </p:spPr>
      </p:sp>
      <p:sp>
        <p:nvSpPr>
          <p:cNvPr id="4" name="Freeform 4"/>
          <p:cNvSpPr/>
          <p:nvPr/>
        </p:nvSpPr>
        <p:spPr>
          <a:xfrm>
            <a:off x="9320436" y="3725289"/>
            <a:ext cx="8789694" cy="4295963"/>
          </a:xfrm>
          <a:custGeom>
            <a:avLst/>
            <a:gdLst/>
            <a:ahLst/>
            <a:cxnLst/>
            <a:rect l="l" t="t" r="r" b="b"/>
            <a:pathLst>
              <a:path w="8789694" h="4295963">
                <a:moveTo>
                  <a:pt x="0" y="0"/>
                </a:moveTo>
                <a:lnTo>
                  <a:pt x="8789693" y="0"/>
                </a:lnTo>
                <a:lnTo>
                  <a:pt x="8789693" y="4295963"/>
                </a:lnTo>
                <a:lnTo>
                  <a:pt x="0" y="4295963"/>
                </a:lnTo>
                <a:lnTo>
                  <a:pt x="0" y="0"/>
                </a:lnTo>
                <a:close/>
              </a:path>
            </a:pathLst>
          </a:custGeom>
          <a:blipFill>
            <a:blip r:embed="rId4"/>
            <a:stretch>
              <a:fillRect/>
            </a:stretch>
          </a:blipFill>
        </p:spPr>
      </p:sp>
      <p:sp>
        <p:nvSpPr>
          <p:cNvPr id="5" name="TextBox 5"/>
          <p:cNvSpPr txBox="1"/>
          <p:nvPr/>
        </p:nvSpPr>
        <p:spPr>
          <a:xfrm>
            <a:off x="214554" y="1793620"/>
            <a:ext cx="3250704" cy="481330"/>
          </a:xfrm>
          <a:prstGeom prst="rect">
            <a:avLst/>
          </a:prstGeom>
        </p:spPr>
        <p:txBody>
          <a:bodyPr lIns="0" tIns="0" rIns="0" bIns="0" rtlCol="0" anchor="t">
            <a:spAutoFit/>
          </a:bodyPr>
          <a:lstStyle/>
          <a:p>
            <a:pPr marL="604523" lvl="1" indent="-302261" algn="l">
              <a:lnSpc>
                <a:spcPts val="3920"/>
              </a:lnSpc>
              <a:buFont typeface="Arial"/>
              <a:buChar char="•"/>
            </a:pPr>
            <a:r>
              <a:rPr lang="en-US" sz="2800">
                <a:solidFill>
                  <a:srgbClr val="000000"/>
                </a:solidFill>
                <a:latin typeface="Sigmar One"/>
                <a:ea typeface="Sigmar One"/>
                <a:cs typeface="Sigmar One"/>
                <a:sym typeface="Sigmar One"/>
              </a:rPr>
              <a:t>Hàm  show()</a:t>
            </a:r>
          </a:p>
        </p:txBody>
      </p:sp>
      <p:sp>
        <p:nvSpPr>
          <p:cNvPr id="6" name="TextBox 6"/>
          <p:cNvSpPr txBox="1"/>
          <p:nvPr/>
        </p:nvSpPr>
        <p:spPr>
          <a:xfrm>
            <a:off x="214554" y="2217799"/>
            <a:ext cx="17033795" cy="2957830"/>
          </a:xfrm>
          <a:prstGeom prst="rect">
            <a:avLst/>
          </a:prstGeom>
        </p:spPr>
        <p:txBody>
          <a:bodyPr lIns="0" tIns="0" rIns="0" bIns="0" rtlCol="0" anchor="t">
            <a:spAutoFit/>
          </a:bodyPr>
          <a:lstStyle/>
          <a:p>
            <a:pPr algn="l">
              <a:lnSpc>
                <a:spcPts val="3920"/>
              </a:lnSpc>
            </a:pPr>
            <a:r>
              <a:rPr lang="en-US" sz="2800">
                <a:solidFill>
                  <a:srgbClr val="000000"/>
                </a:solidFill>
                <a:latin typeface="Sigmar One"/>
                <a:ea typeface="Sigmar One"/>
                <a:cs typeface="Sigmar One"/>
                <a:sym typeface="Sigmar One"/>
              </a:rPr>
              <a:t>chức năng: Duyệt toàn bộ danh sách và gọi xuat() của từng siêu thị .</a:t>
            </a:r>
          </a:p>
          <a:p>
            <a:pPr algn="l">
              <a:lnSpc>
                <a:spcPts val="3920"/>
              </a:lnSpc>
            </a:pPr>
            <a:r>
              <a:rPr lang="en-US" sz="2800">
                <a:solidFill>
                  <a:srgbClr val="000000"/>
                </a:solidFill>
                <a:latin typeface="Sigmar One"/>
                <a:ea typeface="Sigmar One"/>
                <a:cs typeface="Sigmar One"/>
                <a:sym typeface="Sigmar One"/>
              </a:rPr>
              <a:t>In ra: </a:t>
            </a:r>
          </a:p>
          <a:p>
            <a:pPr algn="l">
              <a:lnSpc>
                <a:spcPts val="3920"/>
              </a:lnSpc>
            </a:pPr>
            <a:r>
              <a:rPr lang="en-US" sz="2800">
                <a:solidFill>
                  <a:srgbClr val="000000"/>
                </a:solidFill>
                <a:latin typeface="Sigmar One"/>
                <a:ea typeface="Sigmar One"/>
                <a:cs typeface="Sigmar One"/>
                <a:sym typeface="Sigmar One"/>
              </a:rPr>
              <a:t>+Thông tin siêu thị, </a:t>
            </a:r>
          </a:p>
          <a:p>
            <a:pPr algn="l">
              <a:lnSpc>
                <a:spcPts val="3920"/>
              </a:lnSpc>
            </a:pPr>
            <a:r>
              <a:rPr lang="en-US" sz="2800">
                <a:solidFill>
                  <a:srgbClr val="000000"/>
                </a:solidFill>
                <a:latin typeface="Sigmar One"/>
                <a:ea typeface="Sigmar One"/>
                <a:cs typeface="Sigmar One"/>
                <a:sym typeface="Sigmar One"/>
              </a:rPr>
              <a:t>+Danh sách nhân viên</a:t>
            </a:r>
          </a:p>
          <a:p>
            <a:pPr algn="l">
              <a:lnSpc>
                <a:spcPts val="3920"/>
              </a:lnSpc>
            </a:pPr>
            <a:r>
              <a:rPr lang="en-US" sz="2800">
                <a:solidFill>
                  <a:srgbClr val="000000"/>
                </a:solidFill>
                <a:latin typeface="Sigmar One"/>
                <a:ea typeface="Sigmar One"/>
                <a:cs typeface="Sigmar One"/>
                <a:sym typeface="Sigmar One"/>
              </a:rPr>
              <a:t>+Danh sách hàng hóa</a:t>
            </a:r>
          </a:p>
          <a:p>
            <a:pPr algn="ctr">
              <a:lnSpc>
                <a:spcPts val="3920"/>
              </a:lnSpc>
              <a:spcBef>
                <a:spcPct val="0"/>
              </a:spcBef>
            </a:pPr>
            <a:endParaRPr lang="en-US" sz="2800">
              <a:solidFill>
                <a:srgbClr val="000000"/>
              </a:solidFill>
              <a:latin typeface="Sigmar One"/>
              <a:ea typeface="Sigmar One"/>
              <a:cs typeface="Sigmar One"/>
              <a:sym typeface="Sigmar One"/>
            </a:endParaRPr>
          </a:p>
        </p:txBody>
      </p:sp>
      <p:sp>
        <p:nvSpPr>
          <p:cNvPr id="7" name="TextBox 7"/>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Noto Sans"/>
                <a:ea typeface="Noto Sans"/>
                <a:cs typeface="Noto Sans"/>
                <a:sym typeface="Noto Sans"/>
              </a:rPr>
              <a:t>32</a:t>
            </a:r>
          </a:p>
        </p:txBody>
      </p:sp>
    </p:spTree>
  </p:cSld>
  <p:clrMapOvr>
    <a:masterClrMapping/>
  </p:clrMapOvr>
  <p:transition spd="slow">
    <p:cover dir="u"/>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Freeform 3"/>
          <p:cNvSpPr/>
          <p:nvPr/>
        </p:nvSpPr>
        <p:spPr>
          <a:xfrm>
            <a:off x="74968" y="7149536"/>
            <a:ext cx="9772724" cy="2078250"/>
          </a:xfrm>
          <a:custGeom>
            <a:avLst/>
            <a:gdLst/>
            <a:ahLst/>
            <a:cxnLst/>
            <a:rect l="l" t="t" r="r" b="b"/>
            <a:pathLst>
              <a:path w="9772724" h="2078250">
                <a:moveTo>
                  <a:pt x="0" y="0"/>
                </a:moveTo>
                <a:lnTo>
                  <a:pt x="9772723" y="0"/>
                </a:lnTo>
                <a:lnTo>
                  <a:pt x="9772723" y="2078250"/>
                </a:lnTo>
                <a:lnTo>
                  <a:pt x="0" y="2078250"/>
                </a:lnTo>
                <a:lnTo>
                  <a:pt x="0" y="0"/>
                </a:lnTo>
                <a:close/>
              </a:path>
            </a:pathLst>
          </a:custGeom>
          <a:blipFill>
            <a:blip r:embed="rId3"/>
            <a:stretch>
              <a:fillRect/>
            </a:stretch>
          </a:blipFill>
          <a:ln w="114300" cap="sq">
            <a:solidFill>
              <a:srgbClr val="939BAF"/>
            </a:solidFill>
            <a:prstDash val="solid"/>
            <a:miter/>
          </a:ln>
        </p:spPr>
      </p:sp>
      <p:grpSp>
        <p:nvGrpSpPr>
          <p:cNvPr id="4" name="Group 4"/>
          <p:cNvGrpSpPr/>
          <p:nvPr/>
        </p:nvGrpSpPr>
        <p:grpSpPr>
          <a:xfrm>
            <a:off x="509223" y="3625157"/>
            <a:ext cx="10161564" cy="3524379"/>
            <a:chOff x="0" y="0"/>
            <a:chExt cx="13548752" cy="4699172"/>
          </a:xfrm>
        </p:grpSpPr>
        <p:sp>
          <p:nvSpPr>
            <p:cNvPr id="5" name="TextBox 5"/>
            <p:cNvSpPr txBox="1"/>
            <p:nvPr/>
          </p:nvSpPr>
          <p:spPr>
            <a:xfrm>
              <a:off x="0" y="1454680"/>
              <a:ext cx="13548752" cy="3244492"/>
            </a:xfrm>
            <a:prstGeom prst="rect">
              <a:avLst/>
            </a:prstGeom>
          </p:spPr>
          <p:txBody>
            <a:bodyPr lIns="0" tIns="0" rIns="0" bIns="0" rtlCol="0" anchor="t">
              <a:spAutoFit/>
            </a:bodyPr>
            <a:lstStyle/>
            <a:p>
              <a:pPr marL="508300" lvl="1" indent="-254150" algn="just">
                <a:lnSpc>
                  <a:spcPts val="3296"/>
                </a:lnSpc>
                <a:spcBef>
                  <a:spcPct val="0"/>
                </a:spcBef>
                <a:buFont typeface="Arial"/>
                <a:buChar char="•"/>
              </a:pPr>
              <a:r>
                <a:rPr lang="en-US" sz="2354">
                  <a:solidFill>
                    <a:srgbClr val="000000"/>
                  </a:solidFill>
                  <a:latin typeface="Sigmar One"/>
                  <a:ea typeface="Sigmar One"/>
                  <a:cs typeface="Sigmar One"/>
                  <a:sym typeface="Sigmar One"/>
                </a:rPr>
                <a:t> duyệt toàn bộ danh sách  các siêu thị.</a:t>
              </a:r>
            </a:p>
            <a:p>
              <a:pPr marL="508300" lvl="1" indent="-254150" algn="l">
                <a:lnSpc>
                  <a:spcPts val="3296"/>
                </a:lnSpc>
                <a:spcBef>
                  <a:spcPct val="0"/>
                </a:spcBef>
                <a:buFont typeface="Arial"/>
                <a:buChar char="•"/>
              </a:pPr>
              <a:r>
                <a:rPr lang="en-US" sz="2354">
                  <a:solidFill>
                    <a:srgbClr val="000000"/>
                  </a:solidFill>
                  <a:latin typeface="Sigmar One"/>
                  <a:ea typeface="Sigmar One"/>
                  <a:cs typeface="Sigmar One"/>
                  <a:sym typeface="Sigmar One"/>
                </a:rPr>
                <a:t>So sánh maSieuThi từng node với mã người dùng nhập.</a:t>
              </a:r>
            </a:p>
            <a:p>
              <a:pPr marL="508300" lvl="1" indent="-254150" algn="l">
                <a:lnSpc>
                  <a:spcPts val="3296"/>
                </a:lnSpc>
                <a:spcBef>
                  <a:spcPct val="0"/>
                </a:spcBef>
                <a:buFont typeface="Arial"/>
                <a:buChar char="•"/>
              </a:pPr>
              <a:r>
                <a:rPr lang="en-US" sz="2354">
                  <a:solidFill>
                    <a:srgbClr val="000000"/>
                  </a:solidFill>
                  <a:latin typeface="Sigmar One"/>
                  <a:ea typeface="Sigmar One"/>
                  <a:cs typeface="Sigmar One"/>
                  <a:sym typeface="Sigmar One"/>
                </a:rPr>
                <a:t>Nếu trùng → trả về node chứa siêu thị đó.</a:t>
              </a:r>
            </a:p>
            <a:p>
              <a:pPr marL="508300" lvl="1" indent="-254150" algn="l">
                <a:lnSpc>
                  <a:spcPts val="3296"/>
                </a:lnSpc>
                <a:spcBef>
                  <a:spcPct val="0"/>
                </a:spcBef>
                <a:buFont typeface="Arial"/>
                <a:buChar char="•"/>
              </a:pPr>
              <a:r>
                <a:rPr lang="en-US" sz="2354">
                  <a:solidFill>
                    <a:srgbClr val="000000"/>
                  </a:solidFill>
                  <a:latin typeface="Sigmar One"/>
                  <a:ea typeface="Sigmar One"/>
                  <a:cs typeface="Sigmar One"/>
                  <a:sym typeface="Sigmar One"/>
                </a:rPr>
                <a:t>Nếu duyệt hết mà không thấy → trả về NULL.</a:t>
              </a:r>
            </a:p>
            <a:p>
              <a:pPr algn="l">
                <a:lnSpc>
                  <a:spcPts val="3296"/>
                </a:lnSpc>
                <a:spcBef>
                  <a:spcPct val="0"/>
                </a:spcBef>
              </a:pPr>
              <a:endParaRPr lang="en-US" sz="2354">
                <a:solidFill>
                  <a:srgbClr val="000000"/>
                </a:solidFill>
                <a:latin typeface="Sigmar One"/>
                <a:ea typeface="Sigmar One"/>
                <a:cs typeface="Sigmar One"/>
                <a:sym typeface="Sigmar One"/>
              </a:endParaRPr>
            </a:p>
          </p:txBody>
        </p:sp>
        <p:sp>
          <p:nvSpPr>
            <p:cNvPr id="6" name="TextBox 6"/>
            <p:cNvSpPr txBox="1"/>
            <p:nvPr/>
          </p:nvSpPr>
          <p:spPr>
            <a:xfrm>
              <a:off x="3978000" y="-57150"/>
              <a:ext cx="4977890" cy="622723"/>
            </a:xfrm>
            <a:prstGeom prst="rect">
              <a:avLst/>
            </a:prstGeom>
          </p:spPr>
          <p:txBody>
            <a:bodyPr lIns="0" tIns="0" rIns="0" bIns="0" rtlCol="0" anchor="t">
              <a:spAutoFit/>
            </a:bodyPr>
            <a:lstStyle/>
            <a:p>
              <a:pPr algn="l">
                <a:lnSpc>
                  <a:spcPts val="3920"/>
                </a:lnSpc>
                <a:spcBef>
                  <a:spcPct val="0"/>
                </a:spcBef>
              </a:pPr>
              <a:r>
                <a:rPr lang="en-US" sz="2800">
                  <a:solidFill>
                    <a:srgbClr val="000000"/>
                  </a:solidFill>
                  <a:latin typeface="Sigmar One"/>
                  <a:ea typeface="Sigmar One"/>
                  <a:cs typeface="Sigmar One"/>
                  <a:sym typeface="Sigmar One"/>
                </a:rPr>
                <a:t>Mô tả hoạt động</a:t>
              </a:r>
            </a:p>
          </p:txBody>
        </p:sp>
      </p:grpSp>
      <p:sp>
        <p:nvSpPr>
          <p:cNvPr id="7" name="Freeform 7"/>
          <p:cNvSpPr/>
          <p:nvPr/>
        </p:nvSpPr>
        <p:spPr>
          <a:xfrm>
            <a:off x="10127231" y="3979924"/>
            <a:ext cx="7864644" cy="5247862"/>
          </a:xfrm>
          <a:custGeom>
            <a:avLst/>
            <a:gdLst/>
            <a:ahLst/>
            <a:cxnLst/>
            <a:rect l="l" t="t" r="r" b="b"/>
            <a:pathLst>
              <a:path w="7864644" h="5247862">
                <a:moveTo>
                  <a:pt x="0" y="0"/>
                </a:moveTo>
                <a:lnTo>
                  <a:pt x="7864644" y="0"/>
                </a:lnTo>
                <a:lnTo>
                  <a:pt x="7864644" y="5247862"/>
                </a:lnTo>
                <a:lnTo>
                  <a:pt x="0" y="5247862"/>
                </a:lnTo>
                <a:lnTo>
                  <a:pt x="0" y="0"/>
                </a:lnTo>
                <a:close/>
              </a:path>
            </a:pathLst>
          </a:custGeom>
          <a:blipFill>
            <a:blip r:embed="rId4"/>
            <a:stretch>
              <a:fillRect/>
            </a:stretch>
          </a:blipFill>
        </p:spPr>
      </p:sp>
      <p:sp>
        <p:nvSpPr>
          <p:cNvPr id="8" name="TextBox 8"/>
          <p:cNvSpPr txBox="1"/>
          <p:nvPr/>
        </p:nvSpPr>
        <p:spPr>
          <a:xfrm>
            <a:off x="244756" y="1884227"/>
            <a:ext cx="6109841" cy="481330"/>
          </a:xfrm>
          <a:prstGeom prst="rect">
            <a:avLst/>
          </a:prstGeom>
        </p:spPr>
        <p:txBody>
          <a:bodyPr lIns="0" tIns="0" rIns="0" bIns="0" rtlCol="0" anchor="t">
            <a:spAutoFit/>
          </a:bodyPr>
          <a:lstStyle/>
          <a:p>
            <a:pPr marL="604523" lvl="1" indent="-302261" algn="l">
              <a:lnSpc>
                <a:spcPts val="3920"/>
              </a:lnSpc>
              <a:buFont typeface="Arial"/>
              <a:buChar char="•"/>
            </a:pPr>
            <a:r>
              <a:rPr lang="en-US" sz="2800">
                <a:solidFill>
                  <a:srgbClr val="000000"/>
                </a:solidFill>
                <a:latin typeface="Sigmar One"/>
                <a:ea typeface="Sigmar One"/>
                <a:cs typeface="Sigmar One"/>
                <a:sym typeface="Sigmar One"/>
              </a:rPr>
              <a:t> Hàm timSieuThiTheoMa()</a:t>
            </a:r>
          </a:p>
        </p:txBody>
      </p:sp>
      <p:sp>
        <p:nvSpPr>
          <p:cNvPr id="9" name="TextBox 9"/>
          <p:cNvSpPr txBox="1"/>
          <p:nvPr/>
        </p:nvSpPr>
        <p:spPr>
          <a:xfrm>
            <a:off x="509223" y="2308406"/>
            <a:ext cx="17203112" cy="976630"/>
          </a:xfrm>
          <a:prstGeom prst="rect">
            <a:avLst/>
          </a:prstGeom>
        </p:spPr>
        <p:txBody>
          <a:bodyPr lIns="0" tIns="0" rIns="0" bIns="0" rtlCol="0" anchor="t">
            <a:spAutoFit/>
          </a:bodyPr>
          <a:lstStyle/>
          <a:p>
            <a:pPr algn="l">
              <a:lnSpc>
                <a:spcPts val="3920"/>
              </a:lnSpc>
            </a:pPr>
            <a:r>
              <a:rPr lang="en-US" sz="2800">
                <a:solidFill>
                  <a:srgbClr val="000000"/>
                </a:solidFill>
                <a:latin typeface="Sigmar One"/>
                <a:ea typeface="Sigmar One"/>
                <a:cs typeface="Sigmar One"/>
                <a:sym typeface="Sigmar One"/>
              </a:rPr>
              <a:t>chức năng :trả về con trỏ trỏ tới  siêu thị có mã trùng với mã người dùng nhập</a:t>
            </a:r>
          </a:p>
          <a:p>
            <a:pPr algn="l">
              <a:lnSpc>
                <a:spcPts val="3920"/>
              </a:lnSpc>
              <a:spcBef>
                <a:spcPct val="0"/>
              </a:spcBef>
            </a:pPr>
            <a:r>
              <a:rPr lang="en-US" sz="2800">
                <a:solidFill>
                  <a:srgbClr val="000000"/>
                </a:solidFill>
                <a:latin typeface="Sigmar One"/>
                <a:ea typeface="Sigmar One"/>
                <a:cs typeface="Sigmar One"/>
                <a:sym typeface="Sigmar One"/>
              </a:rPr>
              <a:t>  -&gt;Dùng để quản lý nhân viên hoặc hàng hóa của siêu thị đó.</a:t>
            </a:r>
          </a:p>
        </p:txBody>
      </p:sp>
      <p:sp>
        <p:nvSpPr>
          <p:cNvPr id="10" name="TextBox 10"/>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Noto Sans"/>
                <a:ea typeface="Noto Sans"/>
                <a:cs typeface="Noto Sans"/>
                <a:sym typeface="Noto Sans"/>
              </a:rPr>
              <a:t>33</a:t>
            </a:r>
          </a:p>
        </p:txBody>
      </p:sp>
    </p:spTree>
  </p:cSld>
  <p:clrMapOvr>
    <a:masterClrMapping/>
  </p:clrMapOvr>
  <p:transition spd="slow">
    <p:cover dir="u"/>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Freeform 3"/>
          <p:cNvSpPr/>
          <p:nvPr/>
        </p:nvSpPr>
        <p:spPr>
          <a:xfrm>
            <a:off x="695116" y="2477122"/>
            <a:ext cx="8448884" cy="5332755"/>
          </a:xfrm>
          <a:custGeom>
            <a:avLst/>
            <a:gdLst/>
            <a:ahLst/>
            <a:cxnLst/>
            <a:rect l="l" t="t" r="r" b="b"/>
            <a:pathLst>
              <a:path w="8448884" h="5332755">
                <a:moveTo>
                  <a:pt x="0" y="0"/>
                </a:moveTo>
                <a:lnTo>
                  <a:pt x="8448884" y="0"/>
                </a:lnTo>
                <a:lnTo>
                  <a:pt x="8448884" y="5332756"/>
                </a:lnTo>
                <a:lnTo>
                  <a:pt x="0" y="5332756"/>
                </a:lnTo>
                <a:lnTo>
                  <a:pt x="0" y="0"/>
                </a:lnTo>
                <a:close/>
              </a:path>
            </a:pathLst>
          </a:custGeom>
          <a:blipFill>
            <a:blip r:embed="rId3"/>
            <a:stretch>
              <a:fillRect/>
            </a:stretch>
          </a:blipFill>
        </p:spPr>
      </p:sp>
      <p:sp>
        <p:nvSpPr>
          <p:cNvPr id="4" name="Freeform 4"/>
          <p:cNvSpPr/>
          <p:nvPr/>
        </p:nvSpPr>
        <p:spPr>
          <a:xfrm>
            <a:off x="220673" y="7989630"/>
            <a:ext cx="9412685" cy="1419482"/>
          </a:xfrm>
          <a:custGeom>
            <a:avLst/>
            <a:gdLst/>
            <a:ahLst/>
            <a:cxnLst/>
            <a:rect l="l" t="t" r="r" b="b"/>
            <a:pathLst>
              <a:path w="9412685" h="1419482">
                <a:moveTo>
                  <a:pt x="0" y="0"/>
                </a:moveTo>
                <a:lnTo>
                  <a:pt x="9412684" y="0"/>
                </a:lnTo>
                <a:lnTo>
                  <a:pt x="9412684" y="1419482"/>
                </a:lnTo>
                <a:lnTo>
                  <a:pt x="0" y="1419482"/>
                </a:lnTo>
                <a:lnTo>
                  <a:pt x="0" y="0"/>
                </a:lnTo>
                <a:close/>
              </a:path>
            </a:pathLst>
          </a:custGeom>
          <a:blipFill>
            <a:blip r:embed="rId4"/>
            <a:stretch>
              <a:fillRect/>
            </a:stretch>
          </a:blipFill>
        </p:spPr>
      </p:sp>
      <p:sp>
        <p:nvSpPr>
          <p:cNvPr id="5" name="TextBox 5"/>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Noto Sans"/>
                <a:ea typeface="Noto Sans"/>
                <a:cs typeface="Noto Sans"/>
                <a:sym typeface="Noto Sans"/>
              </a:rPr>
              <a:t>34</a:t>
            </a:r>
          </a:p>
        </p:txBody>
      </p:sp>
      <p:sp>
        <p:nvSpPr>
          <p:cNvPr id="6" name="TextBox 6"/>
          <p:cNvSpPr txBox="1"/>
          <p:nvPr/>
        </p:nvSpPr>
        <p:spPr>
          <a:xfrm>
            <a:off x="8616607" y="4091549"/>
            <a:ext cx="8933205" cy="976630"/>
          </a:xfrm>
          <a:prstGeom prst="rect">
            <a:avLst/>
          </a:prstGeom>
        </p:spPr>
        <p:txBody>
          <a:bodyPr lIns="0" tIns="0" rIns="0" bIns="0" rtlCol="0" anchor="t">
            <a:spAutoFit/>
          </a:bodyPr>
          <a:lstStyle/>
          <a:p>
            <a:pPr algn="ctr">
              <a:lnSpc>
                <a:spcPts val="3920"/>
              </a:lnSpc>
              <a:spcBef>
                <a:spcPct val="0"/>
              </a:spcBef>
            </a:pPr>
            <a:r>
              <a:rPr lang="en-US" sz="2800">
                <a:solidFill>
                  <a:srgbClr val="000000"/>
                </a:solidFill>
                <a:latin typeface="Sigmar One"/>
                <a:ea typeface="Sigmar One"/>
                <a:cs typeface="Sigmar One"/>
                <a:sym typeface="Sigmar One"/>
              </a:rPr>
              <a:t>kết quả chạy thử hàm timSieuThiTheoMa() </a:t>
            </a:r>
          </a:p>
        </p:txBody>
      </p:sp>
    </p:spTree>
  </p:cSld>
  <p:clrMapOvr>
    <a:masterClrMapping/>
  </p:clrMapOvr>
  <p:transition spd="slow">
    <p:cover dir="u"/>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Freeform 3"/>
          <p:cNvSpPr/>
          <p:nvPr/>
        </p:nvSpPr>
        <p:spPr>
          <a:xfrm>
            <a:off x="400762" y="3423591"/>
            <a:ext cx="9090221" cy="5442472"/>
          </a:xfrm>
          <a:custGeom>
            <a:avLst/>
            <a:gdLst/>
            <a:ahLst/>
            <a:cxnLst/>
            <a:rect l="l" t="t" r="r" b="b"/>
            <a:pathLst>
              <a:path w="9090221" h="5442472">
                <a:moveTo>
                  <a:pt x="0" y="0"/>
                </a:moveTo>
                <a:lnTo>
                  <a:pt x="9090221" y="0"/>
                </a:lnTo>
                <a:lnTo>
                  <a:pt x="9090221" y="5442472"/>
                </a:lnTo>
                <a:lnTo>
                  <a:pt x="0" y="5442472"/>
                </a:lnTo>
                <a:lnTo>
                  <a:pt x="0" y="0"/>
                </a:lnTo>
                <a:close/>
              </a:path>
            </a:pathLst>
          </a:custGeom>
          <a:blipFill>
            <a:blip r:embed="rId3"/>
            <a:stretch>
              <a:fillRect l="-279" r="-279"/>
            </a:stretch>
          </a:blipFill>
          <a:ln w="66675" cap="sq">
            <a:solidFill>
              <a:srgbClr val="939BAF"/>
            </a:solidFill>
            <a:prstDash val="solid"/>
            <a:miter/>
          </a:ln>
        </p:spPr>
      </p:sp>
      <p:sp>
        <p:nvSpPr>
          <p:cNvPr id="4" name="Freeform 4"/>
          <p:cNvSpPr/>
          <p:nvPr/>
        </p:nvSpPr>
        <p:spPr>
          <a:xfrm>
            <a:off x="12359753" y="8406324"/>
            <a:ext cx="1685702" cy="554749"/>
          </a:xfrm>
          <a:custGeom>
            <a:avLst/>
            <a:gdLst/>
            <a:ahLst/>
            <a:cxnLst/>
            <a:rect l="l" t="t" r="r" b="b"/>
            <a:pathLst>
              <a:path w="1685702" h="554749">
                <a:moveTo>
                  <a:pt x="0" y="0"/>
                </a:moveTo>
                <a:lnTo>
                  <a:pt x="1685702" y="0"/>
                </a:lnTo>
                <a:lnTo>
                  <a:pt x="1685702" y="554749"/>
                </a:lnTo>
                <a:lnTo>
                  <a:pt x="0" y="55474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TextBox 5"/>
          <p:cNvSpPr txBox="1"/>
          <p:nvPr/>
        </p:nvSpPr>
        <p:spPr>
          <a:xfrm>
            <a:off x="400762" y="1854024"/>
            <a:ext cx="6829789" cy="481330"/>
          </a:xfrm>
          <a:prstGeom prst="rect">
            <a:avLst/>
          </a:prstGeom>
        </p:spPr>
        <p:txBody>
          <a:bodyPr lIns="0" tIns="0" rIns="0" bIns="0" rtlCol="0" anchor="t">
            <a:spAutoFit/>
          </a:bodyPr>
          <a:lstStyle/>
          <a:p>
            <a:pPr algn="l">
              <a:lnSpc>
                <a:spcPts val="3920"/>
              </a:lnSpc>
              <a:spcBef>
                <a:spcPct val="0"/>
              </a:spcBef>
            </a:pPr>
            <a:r>
              <a:rPr lang="en-US" sz="2800">
                <a:solidFill>
                  <a:srgbClr val="000000"/>
                </a:solidFill>
                <a:latin typeface="Sigmar One"/>
                <a:ea typeface="Sigmar One"/>
                <a:cs typeface="Sigmar One"/>
                <a:sym typeface="Sigmar One"/>
              </a:rPr>
              <a:t> .Hàm xoaSieuThiTheoMa()</a:t>
            </a:r>
          </a:p>
        </p:txBody>
      </p:sp>
      <p:sp>
        <p:nvSpPr>
          <p:cNvPr id="6" name="TextBox 6"/>
          <p:cNvSpPr txBox="1"/>
          <p:nvPr/>
        </p:nvSpPr>
        <p:spPr>
          <a:xfrm>
            <a:off x="727994" y="2278204"/>
            <a:ext cx="7562050" cy="481330"/>
          </a:xfrm>
          <a:prstGeom prst="rect">
            <a:avLst/>
          </a:prstGeom>
        </p:spPr>
        <p:txBody>
          <a:bodyPr lIns="0" tIns="0" rIns="0" bIns="0" rtlCol="0" anchor="t">
            <a:spAutoFit/>
          </a:bodyPr>
          <a:lstStyle/>
          <a:p>
            <a:pPr algn="l">
              <a:lnSpc>
                <a:spcPts val="3920"/>
              </a:lnSpc>
              <a:spcBef>
                <a:spcPct val="0"/>
              </a:spcBef>
            </a:pPr>
            <a:r>
              <a:rPr lang="en-US" sz="2800">
                <a:solidFill>
                  <a:srgbClr val="000000"/>
                </a:solidFill>
                <a:latin typeface="Sigmar One"/>
                <a:ea typeface="Sigmar One"/>
                <a:cs typeface="Sigmar One"/>
                <a:sym typeface="Sigmar One"/>
              </a:rPr>
              <a:t>-Mục đích : Xóa  siêu thị theo mã. </a:t>
            </a:r>
          </a:p>
        </p:txBody>
      </p:sp>
      <p:sp>
        <p:nvSpPr>
          <p:cNvPr id="7" name="TextBox 7"/>
          <p:cNvSpPr txBox="1"/>
          <p:nvPr/>
        </p:nvSpPr>
        <p:spPr>
          <a:xfrm>
            <a:off x="12614699" y="2490294"/>
            <a:ext cx="3943796" cy="481330"/>
          </a:xfrm>
          <a:prstGeom prst="rect">
            <a:avLst/>
          </a:prstGeom>
        </p:spPr>
        <p:txBody>
          <a:bodyPr lIns="0" tIns="0" rIns="0" bIns="0" rtlCol="0" anchor="t">
            <a:spAutoFit/>
          </a:bodyPr>
          <a:lstStyle/>
          <a:p>
            <a:pPr algn="l">
              <a:lnSpc>
                <a:spcPts val="3920"/>
              </a:lnSpc>
              <a:spcBef>
                <a:spcPct val="0"/>
              </a:spcBef>
            </a:pPr>
            <a:r>
              <a:rPr lang="en-US" sz="2800">
                <a:solidFill>
                  <a:srgbClr val="000000"/>
                </a:solidFill>
                <a:latin typeface="Sigmar One"/>
                <a:ea typeface="Sigmar One"/>
                <a:cs typeface="Sigmar One"/>
                <a:sym typeface="Sigmar One"/>
              </a:rPr>
              <a:t>Ý tưởng bài toán : </a:t>
            </a:r>
          </a:p>
        </p:txBody>
      </p:sp>
      <p:sp>
        <p:nvSpPr>
          <p:cNvPr id="8" name="TextBox 8"/>
          <p:cNvSpPr txBox="1"/>
          <p:nvPr/>
        </p:nvSpPr>
        <p:spPr>
          <a:xfrm>
            <a:off x="9768990" y="3468117"/>
            <a:ext cx="7319597" cy="3904827"/>
          </a:xfrm>
          <a:prstGeom prst="rect">
            <a:avLst/>
          </a:prstGeom>
        </p:spPr>
        <p:txBody>
          <a:bodyPr lIns="0" tIns="0" rIns="0" bIns="0" rtlCol="0" anchor="t">
            <a:spAutoFit/>
          </a:bodyPr>
          <a:lstStyle/>
          <a:p>
            <a:pPr algn="l">
              <a:lnSpc>
                <a:spcPts val="3446"/>
              </a:lnSpc>
            </a:pPr>
            <a:r>
              <a:rPr lang="en-US" sz="2462">
                <a:solidFill>
                  <a:srgbClr val="000000"/>
                </a:solidFill>
                <a:latin typeface="Sigmar One"/>
                <a:ea typeface="Sigmar One"/>
                <a:cs typeface="Sigmar One"/>
                <a:sym typeface="Sigmar One"/>
              </a:rPr>
              <a:t>1. Kiểm tra danh sách có rỗng không?</a:t>
            </a:r>
          </a:p>
          <a:p>
            <a:pPr algn="l">
              <a:lnSpc>
                <a:spcPts val="3446"/>
              </a:lnSpc>
            </a:pPr>
            <a:r>
              <a:rPr lang="en-US" sz="2462">
                <a:solidFill>
                  <a:srgbClr val="000000"/>
                </a:solidFill>
                <a:latin typeface="Sigmar One"/>
                <a:ea typeface="Sigmar One"/>
                <a:cs typeface="Sigmar One"/>
                <a:sym typeface="Sigmar One"/>
              </a:rPr>
              <a:t>Rỗng-&gt;báo lỗi</a:t>
            </a:r>
          </a:p>
          <a:p>
            <a:pPr algn="l">
              <a:lnSpc>
                <a:spcPts val="3446"/>
              </a:lnSpc>
            </a:pPr>
            <a:r>
              <a:rPr lang="en-US" sz="2462">
                <a:solidFill>
                  <a:srgbClr val="000000"/>
                </a:solidFill>
                <a:latin typeface="Sigmar One"/>
                <a:ea typeface="Sigmar One"/>
                <a:cs typeface="Sigmar One"/>
                <a:sym typeface="Sigmar One"/>
              </a:rPr>
              <a:t>2. Tạo con trỏ mới để lưu mã đứng trước mã cần tìm</a:t>
            </a:r>
          </a:p>
          <a:p>
            <a:pPr algn="l">
              <a:lnSpc>
                <a:spcPts val="3446"/>
              </a:lnSpc>
            </a:pPr>
            <a:r>
              <a:rPr lang="en-US" sz="2462">
                <a:solidFill>
                  <a:srgbClr val="000000"/>
                </a:solidFill>
                <a:latin typeface="Sigmar One"/>
                <a:ea typeface="Sigmar One"/>
                <a:cs typeface="Sigmar One"/>
                <a:sym typeface="Sigmar One"/>
              </a:rPr>
              <a:t> 3.duyệt để tìm node cần xóa</a:t>
            </a:r>
          </a:p>
          <a:p>
            <a:pPr algn="l">
              <a:lnSpc>
                <a:spcPts val="3446"/>
              </a:lnSpc>
            </a:pPr>
            <a:r>
              <a:rPr lang="en-US" sz="2462">
                <a:solidFill>
                  <a:srgbClr val="000000"/>
                </a:solidFill>
                <a:latin typeface="Sigmar One"/>
                <a:ea typeface="Sigmar One"/>
                <a:cs typeface="Sigmar One"/>
                <a:sym typeface="Sigmar One"/>
              </a:rPr>
              <a:t>và cập nhật con trỏ mới trỏ tới node đứng trước </a:t>
            </a:r>
          </a:p>
          <a:p>
            <a:pPr algn="l">
              <a:lnSpc>
                <a:spcPts val="3446"/>
              </a:lnSpc>
            </a:pPr>
            <a:r>
              <a:rPr lang="en-US" sz="2462">
                <a:solidFill>
                  <a:srgbClr val="000000"/>
                </a:solidFill>
                <a:latin typeface="Sigmar One"/>
                <a:ea typeface="Sigmar One"/>
                <a:cs typeface="Sigmar One"/>
                <a:sym typeface="Sigmar One"/>
              </a:rPr>
              <a:t>4.xét từng trường hợp:</a:t>
            </a:r>
          </a:p>
          <a:p>
            <a:pPr algn="l">
              <a:lnSpc>
                <a:spcPts val="3446"/>
              </a:lnSpc>
            </a:pPr>
            <a:r>
              <a:rPr lang="en-US" sz="2462">
                <a:solidFill>
                  <a:srgbClr val="000000"/>
                </a:solidFill>
                <a:latin typeface="Sigmar One"/>
                <a:ea typeface="Sigmar One"/>
                <a:cs typeface="Sigmar One"/>
                <a:sym typeface="Sigmar One"/>
              </a:rPr>
              <a:t> </a:t>
            </a:r>
          </a:p>
        </p:txBody>
      </p:sp>
      <p:sp>
        <p:nvSpPr>
          <p:cNvPr id="9" name="TextBox 9"/>
          <p:cNvSpPr txBox="1"/>
          <p:nvPr/>
        </p:nvSpPr>
        <p:spPr>
          <a:xfrm>
            <a:off x="9990951" y="6969954"/>
            <a:ext cx="6684020" cy="976630"/>
          </a:xfrm>
          <a:prstGeom prst="rect">
            <a:avLst/>
          </a:prstGeom>
        </p:spPr>
        <p:txBody>
          <a:bodyPr lIns="0" tIns="0" rIns="0" bIns="0" rtlCol="0" anchor="t">
            <a:spAutoFit/>
          </a:bodyPr>
          <a:lstStyle/>
          <a:p>
            <a:pPr algn="ctr">
              <a:lnSpc>
                <a:spcPts val="3920"/>
              </a:lnSpc>
              <a:spcBef>
                <a:spcPct val="0"/>
              </a:spcBef>
            </a:pPr>
            <a:r>
              <a:rPr lang="en-US" sz="2800">
                <a:solidFill>
                  <a:srgbClr val="000000"/>
                </a:solidFill>
                <a:latin typeface="Sigmar One"/>
                <a:ea typeface="Sigmar One"/>
                <a:cs typeface="Sigmar One"/>
                <a:sym typeface="Sigmar One"/>
              </a:rPr>
              <a:t>duyệt hết mà không thấy → báo không tồn tại</a:t>
            </a:r>
          </a:p>
        </p:txBody>
      </p:sp>
      <p:sp>
        <p:nvSpPr>
          <p:cNvPr id="10" name="TextBox 10"/>
          <p:cNvSpPr txBox="1"/>
          <p:nvPr/>
        </p:nvSpPr>
        <p:spPr>
          <a:xfrm>
            <a:off x="10208494" y="7889434"/>
            <a:ext cx="2302294" cy="976630"/>
          </a:xfrm>
          <a:prstGeom prst="rect">
            <a:avLst/>
          </a:prstGeom>
        </p:spPr>
        <p:txBody>
          <a:bodyPr lIns="0" tIns="0" rIns="0" bIns="0" rtlCol="0" anchor="t">
            <a:spAutoFit/>
          </a:bodyPr>
          <a:lstStyle/>
          <a:p>
            <a:pPr algn="ctr">
              <a:lnSpc>
                <a:spcPts val="3920"/>
              </a:lnSpc>
              <a:spcBef>
                <a:spcPct val="0"/>
              </a:spcBef>
            </a:pPr>
            <a:r>
              <a:rPr lang="en-US" sz="2800">
                <a:solidFill>
                  <a:srgbClr val="000000"/>
                </a:solidFill>
                <a:latin typeface="Sigmar One"/>
                <a:ea typeface="Sigmar One"/>
                <a:cs typeface="Sigmar One"/>
                <a:sym typeface="Sigmar One"/>
              </a:rPr>
              <a:t>vị trí cần xóa </a:t>
            </a:r>
          </a:p>
        </p:txBody>
      </p:sp>
      <p:sp>
        <p:nvSpPr>
          <p:cNvPr id="11" name="TextBox 11"/>
          <p:cNvSpPr txBox="1"/>
          <p:nvPr/>
        </p:nvSpPr>
        <p:spPr>
          <a:xfrm>
            <a:off x="14018892" y="7758430"/>
            <a:ext cx="2539603" cy="1471930"/>
          </a:xfrm>
          <a:prstGeom prst="rect">
            <a:avLst/>
          </a:prstGeom>
        </p:spPr>
        <p:txBody>
          <a:bodyPr lIns="0" tIns="0" rIns="0" bIns="0" rtlCol="0" anchor="t">
            <a:spAutoFit/>
          </a:bodyPr>
          <a:lstStyle/>
          <a:p>
            <a:pPr marL="604523" lvl="1" indent="-302261" algn="ctr">
              <a:lnSpc>
                <a:spcPts val="3920"/>
              </a:lnSpc>
              <a:buFont typeface="Arial"/>
              <a:buChar char="•"/>
            </a:pPr>
            <a:r>
              <a:rPr lang="en-US" sz="2800">
                <a:solidFill>
                  <a:srgbClr val="000000"/>
                </a:solidFill>
                <a:latin typeface="Sigmar One"/>
                <a:ea typeface="Sigmar One"/>
                <a:cs typeface="Sigmar One"/>
                <a:sym typeface="Sigmar One"/>
              </a:rPr>
              <a:t>xóa đầu</a:t>
            </a:r>
          </a:p>
          <a:p>
            <a:pPr marL="604523" lvl="1" indent="-302261" algn="ctr">
              <a:lnSpc>
                <a:spcPts val="3920"/>
              </a:lnSpc>
              <a:buFont typeface="Arial"/>
              <a:buChar char="•"/>
            </a:pPr>
            <a:r>
              <a:rPr lang="en-US" sz="2800">
                <a:solidFill>
                  <a:srgbClr val="000000"/>
                </a:solidFill>
                <a:latin typeface="Sigmar One"/>
                <a:ea typeface="Sigmar One"/>
                <a:cs typeface="Sigmar One"/>
                <a:sym typeface="Sigmar One"/>
              </a:rPr>
              <a:t>xóa giữa</a:t>
            </a:r>
          </a:p>
          <a:p>
            <a:pPr marL="604523" lvl="1" indent="-302261" algn="ctr">
              <a:lnSpc>
                <a:spcPts val="3920"/>
              </a:lnSpc>
              <a:buFont typeface="Arial"/>
              <a:buChar char="•"/>
            </a:pPr>
            <a:r>
              <a:rPr lang="en-US" sz="2800">
                <a:solidFill>
                  <a:srgbClr val="000000"/>
                </a:solidFill>
                <a:latin typeface="Sigmar One"/>
                <a:ea typeface="Sigmar One"/>
                <a:cs typeface="Sigmar One"/>
                <a:sym typeface="Sigmar One"/>
              </a:rPr>
              <a:t>xóa cuối </a:t>
            </a:r>
          </a:p>
        </p:txBody>
      </p:sp>
      <p:sp>
        <p:nvSpPr>
          <p:cNvPr id="12" name="TextBox 12"/>
          <p:cNvSpPr txBox="1"/>
          <p:nvPr/>
        </p:nvSpPr>
        <p:spPr>
          <a:xfrm>
            <a:off x="10464922" y="9506584"/>
            <a:ext cx="5475363" cy="495753"/>
          </a:xfrm>
          <a:prstGeom prst="rect">
            <a:avLst/>
          </a:prstGeom>
        </p:spPr>
        <p:txBody>
          <a:bodyPr lIns="0" tIns="0" rIns="0" bIns="0" rtlCol="0" anchor="t">
            <a:spAutoFit/>
          </a:bodyPr>
          <a:lstStyle/>
          <a:p>
            <a:pPr algn="ctr">
              <a:lnSpc>
                <a:spcPts val="4053"/>
              </a:lnSpc>
              <a:spcBef>
                <a:spcPct val="0"/>
              </a:spcBef>
            </a:pPr>
            <a:r>
              <a:rPr lang="en-US" sz="2895">
                <a:solidFill>
                  <a:srgbClr val="000000"/>
                </a:solidFill>
                <a:latin typeface="Sigmar One"/>
                <a:ea typeface="Sigmar One"/>
                <a:cs typeface="Sigmar One"/>
                <a:sym typeface="Sigmar One"/>
              </a:rPr>
              <a:t>giải  phóng node cần xóa</a:t>
            </a:r>
          </a:p>
        </p:txBody>
      </p:sp>
      <p:sp>
        <p:nvSpPr>
          <p:cNvPr id="13" name="TextBox 13"/>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Noto Sans"/>
                <a:ea typeface="Noto Sans"/>
                <a:cs typeface="Noto Sans"/>
                <a:sym typeface="Noto Sans"/>
              </a:rPr>
              <a:t>35</a:t>
            </a:r>
          </a:p>
        </p:txBody>
      </p:sp>
    </p:spTree>
  </p:cSld>
  <p:clrMapOvr>
    <a:masterClrMapping/>
  </p:clrMapOvr>
  <p:transition spd="slow">
    <p:cover dir="u"/>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Freeform 3"/>
          <p:cNvSpPr/>
          <p:nvPr/>
        </p:nvSpPr>
        <p:spPr>
          <a:xfrm>
            <a:off x="0" y="3253444"/>
            <a:ext cx="8825187" cy="2796144"/>
          </a:xfrm>
          <a:custGeom>
            <a:avLst/>
            <a:gdLst/>
            <a:ahLst/>
            <a:cxnLst/>
            <a:rect l="l" t="t" r="r" b="b"/>
            <a:pathLst>
              <a:path w="8825187" h="2796144">
                <a:moveTo>
                  <a:pt x="0" y="0"/>
                </a:moveTo>
                <a:lnTo>
                  <a:pt x="8825187" y="0"/>
                </a:lnTo>
                <a:lnTo>
                  <a:pt x="8825187" y="2796144"/>
                </a:lnTo>
                <a:lnTo>
                  <a:pt x="0" y="2796144"/>
                </a:lnTo>
                <a:lnTo>
                  <a:pt x="0" y="0"/>
                </a:lnTo>
                <a:close/>
              </a:path>
            </a:pathLst>
          </a:custGeom>
          <a:blipFill>
            <a:blip r:embed="rId3"/>
            <a:stretch>
              <a:fillRect r="-6381"/>
            </a:stretch>
          </a:blipFill>
          <a:ln w="66675" cap="sq">
            <a:solidFill>
              <a:srgbClr val="FBD386"/>
            </a:solidFill>
            <a:prstDash val="solid"/>
            <a:miter/>
          </a:ln>
        </p:spPr>
      </p:sp>
      <p:sp>
        <p:nvSpPr>
          <p:cNvPr id="4" name="Freeform 4"/>
          <p:cNvSpPr/>
          <p:nvPr/>
        </p:nvSpPr>
        <p:spPr>
          <a:xfrm>
            <a:off x="8850940" y="3289032"/>
            <a:ext cx="8928068" cy="1968747"/>
          </a:xfrm>
          <a:custGeom>
            <a:avLst/>
            <a:gdLst/>
            <a:ahLst/>
            <a:cxnLst/>
            <a:rect l="l" t="t" r="r" b="b"/>
            <a:pathLst>
              <a:path w="8928068" h="1968747">
                <a:moveTo>
                  <a:pt x="0" y="0"/>
                </a:moveTo>
                <a:lnTo>
                  <a:pt x="8928068" y="0"/>
                </a:lnTo>
                <a:lnTo>
                  <a:pt x="8928068" y="1968747"/>
                </a:lnTo>
                <a:lnTo>
                  <a:pt x="0" y="1968747"/>
                </a:lnTo>
                <a:lnTo>
                  <a:pt x="0" y="0"/>
                </a:lnTo>
                <a:close/>
              </a:path>
            </a:pathLst>
          </a:custGeom>
          <a:blipFill>
            <a:blip r:embed="rId4"/>
            <a:stretch>
              <a:fillRect r="-15574" b="-121439"/>
            </a:stretch>
          </a:blipFill>
        </p:spPr>
      </p:sp>
      <p:sp>
        <p:nvSpPr>
          <p:cNvPr id="5" name="Freeform 5"/>
          <p:cNvSpPr/>
          <p:nvPr/>
        </p:nvSpPr>
        <p:spPr>
          <a:xfrm>
            <a:off x="8318543" y="6124599"/>
            <a:ext cx="9969457" cy="3055072"/>
          </a:xfrm>
          <a:custGeom>
            <a:avLst/>
            <a:gdLst/>
            <a:ahLst/>
            <a:cxnLst/>
            <a:rect l="l" t="t" r="r" b="b"/>
            <a:pathLst>
              <a:path w="9969457" h="3055072">
                <a:moveTo>
                  <a:pt x="0" y="0"/>
                </a:moveTo>
                <a:lnTo>
                  <a:pt x="9969457" y="0"/>
                </a:lnTo>
                <a:lnTo>
                  <a:pt x="9969457" y="3055072"/>
                </a:lnTo>
                <a:lnTo>
                  <a:pt x="0" y="3055072"/>
                </a:lnTo>
                <a:lnTo>
                  <a:pt x="0" y="0"/>
                </a:lnTo>
                <a:close/>
              </a:path>
            </a:pathLst>
          </a:custGeom>
          <a:blipFill>
            <a:blip r:embed="rId5"/>
            <a:stretch>
              <a:fillRect t="-24122" b="-2328"/>
            </a:stretch>
          </a:blipFill>
        </p:spPr>
      </p:sp>
      <p:grpSp>
        <p:nvGrpSpPr>
          <p:cNvPr id="6" name="Group 6"/>
          <p:cNvGrpSpPr/>
          <p:nvPr/>
        </p:nvGrpSpPr>
        <p:grpSpPr>
          <a:xfrm>
            <a:off x="4412594" y="2497223"/>
            <a:ext cx="947623" cy="947623"/>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lnTo>
                    <a:pt x="0" y="406400"/>
                  </a:lnTo>
                  <a:lnTo>
                    <a:pt x="203200" y="406400"/>
                  </a:lnTo>
                  <a:lnTo>
                    <a:pt x="203200" y="812800"/>
                  </a:lnTo>
                  <a:lnTo>
                    <a:pt x="609600" y="812800"/>
                  </a:lnTo>
                  <a:lnTo>
                    <a:pt x="609600" y="406400"/>
                  </a:lnTo>
                  <a:lnTo>
                    <a:pt x="812800" y="406400"/>
                  </a:lnTo>
                  <a:lnTo>
                    <a:pt x="406400" y="0"/>
                  </a:lnTo>
                  <a:close/>
                </a:path>
              </a:pathLst>
            </a:custGeom>
            <a:solidFill>
              <a:srgbClr val="263659"/>
            </a:solidFill>
          </p:spPr>
        </p:sp>
        <p:sp>
          <p:nvSpPr>
            <p:cNvPr id="8" name="TextBox 8"/>
            <p:cNvSpPr txBox="1"/>
            <p:nvPr/>
          </p:nvSpPr>
          <p:spPr>
            <a:xfrm>
              <a:off x="203200" y="53975"/>
              <a:ext cx="406400" cy="758825"/>
            </a:xfrm>
            <a:prstGeom prst="rect">
              <a:avLst/>
            </a:prstGeom>
          </p:spPr>
          <p:txBody>
            <a:bodyPr lIns="50800" tIns="50800" rIns="50800" bIns="50800" rtlCol="0" anchor="ctr"/>
            <a:lstStyle/>
            <a:p>
              <a:pPr algn="ctr">
                <a:lnSpc>
                  <a:spcPts val="2800"/>
                </a:lnSpc>
              </a:pPr>
              <a:endParaRPr/>
            </a:p>
          </p:txBody>
        </p:sp>
      </p:grpSp>
      <p:sp>
        <p:nvSpPr>
          <p:cNvPr id="9" name="Freeform 9"/>
          <p:cNvSpPr/>
          <p:nvPr/>
        </p:nvSpPr>
        <p:spPr>
          <a:xfrm>
            <a:off x="0" y="6124599"/>
            <a:ext cx="7848922" cy="3699492"/>
          </a:xfrm>
          <a:custGeom>
            <a:avLst/>
            <a:gdLst/>
            <a:ahLst/>
            <a:cxnLst/>
            <a:rect l="l" t="t" r="r" b="b"/>
            <a:pathLst>
              <a:path w="7848922" h="3699492">
                <a:moveTo>
                  <a:pt x="0" y="0"/>
                </a:moveTo>
                <a:lnTo>
                  <a:pt x="7848922" y="0"/>
                </a:lnTo>
                <a:lnTo>
                  <a:pt x="7848922" y="3699491"/>
                </a:lnTo>
                <a:lnTo>
                  <a:pt x="0" y="3699491"/>
                </a:lnTo>
                <a:lnTo>
                  <a:pt x="0" y="0"/>
                </a:lnTo>
                <a:close/>
              </a:path>
            </a:pathLst>
          </a:custGeom>
          <a:blipFill>
            <a:blip r:embed="rId6"/>
            <a:stretch>
              <a:fillRect/>
            </a:stretch>
          </a:blipFill>
        </p:spPr>
      </p:sp>
      <p:sp>
        <p:nvSpPr>
          <p:cNvPr id="10" name="TextBox 10"/>
          <p:cNvSpPr txBox="1"/>
          <p:nvPr/>
        </p:nvSpPr>
        <p:spPr>
          <a:xfrm>
            <a:off x="1877795" y="2015893"/>
            <a:ext cx="9668041" cy="481330"/>
          </a:xfrm>
          <a:prstGeom prst="rect">
            <a:avLst/>
          </a:prstGeom>
        </p:spPr>
        <p:txBody>
          <a:bodyPr lIns="0" tIns="0" rIns="0" bIns="0" rtlCol="0" anchor="t">
            <a:spAutoFit/>
          </a:bodyPr>
          <a:lstStyle/>
          <a:p>
            <a:pPr marL="604523" lvl="1" indent="-302261" algn="l">
              <a:lnSpc>
                <a:spcPts val="3920"/>
              </a:lnSpc>
              <a:buFont typeface="Arial"/>
              <a:buChar char="•"/>
            </a:pPr>
            <a:r>
              <a:rPr lang="en-US" sz="2800">
                <a:solidFill>
                  <a:srgbClr val="000000"/>
                </a:solidFill>
                <a:latin typeface="Sigmar One"/>
                <a:ea typeface="Sigmar One"/>
                <a:cs typeface="Sigmar One"/>
                <a:sym typeface="Sigmar One"/>
              </a:rPr>
              <a:t>Ví dụ mô phỏng xóa giữa</a:t>
            </a:r>
          </a:p>
        </p:txBody>
      </p:sp>
      <p:sp>
        <p:nvSpPr>
          <p:cNvPr id="11" name="TextBox 11"/>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Noto Sans"/>
                <a:ea typeface="Noto Sans"/>
                <a:cs typeface="Noto Sans"/>
                <a:sym typeface="Noto Sans"/>
              </a:rPr>
              <a:t>36</a:t>
            </a:r>
          </a:p>
        </p:txBody>
      </p:sp>
      <p:sp>
        <p:nvSpPr>
          <p:cNvPr id="12" name="TextBox 12"/>
          <p:cNvSpPr txBox="1"/>
          <p:nvPr/>
        </p:nvSpPr>
        <p:spPr>
          <a:xfrm>
            <a:off x="9144000" y="2489705"/>
            <a:ext cx="8635008" cy="481330"/>
          </a:xfrm>
          <a:prstGeom prst="rect">
            <a:avLst/>
          </a:prstGeom>
        </p:spPr>
        <p:txBody>
          <a:bodyPr lIns="0" tIns="0" rIns="0" bIns="0" rtlCol="0" anchor="t">
            <a:spAutoFit/>
          </a:bodyPr>
          <a:lstStyle/>
          <a:p>
            <a:pPr algn="l">
              <a:lnSpc>
                <a:spcPts val="3920"/>
              </a:lnSpc>
              <a:spcBef>
                <a:spcPct val="0"/>
              </a:spcBef>
            </a:pPr>
            <a:r>
              <a:rPr lang="en-US" sz="2800">
                <a:solidFill>
                  <a:srgbClr val="000000"/>
                </a:solidFill>
                <a:latin typeface="Sigmar One"/>
                <a:ea typeface="Sigmar One"/>
                <a:cs typeface="Sigmar One"/>
                <a:sym typeface="Sigmar One"/>
              </a:rPr>
              <a:t>kết quả chạy Hàm xoaSieuThiTheoMa()  </a:t>
            </a:r>
          </a:p>
        </p:txBody>
      </p:sp>
    </p:spTree>
  </p:cSld>
  <p:clrMapOvr>
    <a:masterClrMapping/>
  </p:clrMapOvr>
  <p:transition spd="slow">
    <p:cover dir="u"/>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Freeform 3"/>
          <p:cNvSpPr/>
          <p:nvPr/>
        </p:nvSpPr>
        <p:spPr>
          <a:xfrm>
            <a:off x="208231" y="3114717"/>
            <a:ext cx="10268064" cy="5505772"/>
          </a:xfrm>
          <a:custGeom>
            <a:avLst/>
            <a:gdLst/>
            <a:ahLst/>
            <a:cxnLst/>
            <a:rect l="l" t="t" r="r" b="b"/>
            <a:pathLst>
              <a:path w="10268064" h="5505772">
                <a:moveTo>
                  <a:pt x="0" y="0"/>
                </a:moveTo>
                <a:lnTo>
                  <a:pt x="10268063" y="0"/>
                </a:lnTo>
                <a:lnTo>
                  <a:pt x="10268063" y="5505772"/>
                </a:lnTo>
                <a:lnTo>
                  <a:pt x="0" y="5505772"/>
                </a:lnTo>
                <a:lnTo>
                  <a:pt x="0" y="0"/>
                </a:lnTo>
                <a:close/>
              </a:path>
            </a:pathLst>
          </a:custGeom>
          <a:blipFill>
            <a:blip r:embed="rId3"/>
            <a:stretch>
              <a:fillRect/>
            </a:stretch>
          </a:blipFill>
        </p:spPr>
      </p:sp>
      <p:sp>
        <p:nvSpPr>
          <p:cNvPr id="4" name="Freeform 4"/>
          <p:cNvSpPr/>
          <p:nvPr/>
        </p:nvSpPr>
        <p:spPr>
          <a:xfrm>
            <a:off x="8766754" y="4130353"/>
            <a:ext cx="2381329" cy="2026295"/>
          </a:xfrm>
          <a:custGeom>
            <a:avLst/>
            <a:gdLst/>
            <a:ahLst/>
            <a:cxnLst/>
            <a:rect l="l" t="t" r="r" b="b"/>
            <a:pathLst>
              <a:path w="2381329" h="2026295">
                <a:moveTo>
                  <a:pt x="0" y="0"/>
                </a:moveTo>
                <a:lnTo>
                  <a:pt x="2381329" y="0"/>
                </a:lnTo>
                <a:lnTo>
                  <a:pt x="2381329" y="2026294"/>
                </a:lnTo>
                <a:lnTo>
                  <a:pt x="0" y="202629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TextBox 5"/>
          <p:cNvSpPr txBox="1"/>
          <p:nvPr/>
        </p:nvSpPr>
        <p:spPr>
          <a:xfrm>
            <a:off x="0" y="1771371"/>
            <a:ext cx="9650229" cy="481330"/>
          </a:xfrm>
          <a:prstGeom prst="rect">
            <a:avLst/>
          </a:prstGeom>
        </p:spPr>
        <p:txBody>
          <a:bodyPr lIns="0" tIns="0" rIns="0" bIns="0" rtlCol="0" anchor="t">
            <a:spAutoFit/>
          </a:bodyPr>
          <a:lstStyle/>
          <a:p>
            <a:pPr algn="ctr">
              <a:lnSpc>
                <a:spcPts val="3920"/>
              </a:lnSpc>
              <a:spcBef>
                <a:spcPct val="0"/>
              </a:spcBef>
            </a:pPr>
            <a:r>
              <a:rPr lang="en-US" sz="2800">
                <a:solidFill>
                  <a:srgbClr val="000000"/>
                </a:solidFill>
                <a:latin typeface="Sigmar One"/>
                <a:ea typeface="Sigmar One"/>
                <a:cs typeface="Sigmar One"/>
                <a:sym typeface="Sigmar One"/>
              </a:rPr>
              <a:t>7. HÀM MAIN – Chương trình quản lýsiêu thị </a:t>
            </a:r>
          </a:p>
        </p:txBody>
      </p:sp>
      <p:sp>
        <p:nvSpPr>
          <p:cNvPr id="6" name="TextBox 6"/>
          <p:cNvSpPr txBox="1"/>
          <p:nvPr/>
        </p:nvSpPr>
        <p:spPr>
          <a:xfrm>
            <a:off x="0" y="2414312"/>
            <a:ext cx="15354089" cy="481330"/>
          </a:xfrm>
          <a:prstGeom prst="rect">
            <a:avLst/>
          </a:prstGeom>
        </p:spPr>
        <p:txBody>
          <a:bodyPr lIns="0" tIns="0" rIns="0" bIns="0" rtlCol="0" anchor="t">
            <a:spAutoFit/>
          </a:bodyPr>
          <a:lstStyle/>
          <a:p>
            <a:pPr algn="l">
              <a:lnSpc>
                <a:spcPts val="3920"/>
              </a:lnSpc>
              <a:spcBef>
                <a:spcPct val="0"/>
              </a:spcBef>
            </a:pPr>
            <a:r>
              <a:rPr lang="en-US" sz="2800">
                <a:solidFill>
                  <a:srgbClr val="000000"/>
                </a:solidFill>
                <a:latin typeface="Sigmar One"/>
                <a:ea typeface="Sigmar One"/>
                <a:cs typeface="Sigmar One"/>
                <a:sym typeface="Sigmar One"/>
              </a:rPr>
              <a:t>-chức năng : điều khiển toàn bộ chương trình bằng menu.</a:t>
            </a:r>
          </a:p>
        </p:txBody>
      </p:sp>
      <p:sp>
        <p:nvSpPr>
          <p:cNvPr id="7" name="TextBox 7"/>
          <p:cNvSpPr txBox="1"/>
          <p:nvPr/>
        </p:nvSpPr>
        <p:spPr>
          <a:xfrm>
            <a:off x="10181354" y="6099497"/>
            <a:ext cx="6322836" cy="976630"/>
          </a:xfrm>
          <a:prstGeom prst="rect">
            <a:avLst/>
          </a:prstGeom>
        </p:spPr>
        <p:txBody>
          <a:bodyPr lIns="0" tIns="0" rIns="0" bIns="0" rtlCol="0" anchor="t">
            <a:spAutoFit/>
          </a:bodyPr>
          <a:lstStyle/>
          <a:p>
            <a:pPr marL="604523" lvl="1" indent="-302261" algn="ctr">
              <a:lnSpc>
                <a:spcPts val="3920"/>
              </a:lnSpc>
              <a:buFont typeface="Arial"/>
              <a:buChar char="•"/>
            </a:pPr>
            <a:r>
              <a:rPr lang="en-US" sz="2800">
                <a:solidFill>
                  <a:srgbClr val="000000"/>
                </a:solidFill>
                <a:latin typeface="Sigmar One"/>
                <a:ea typeface="Sigmar One"/>
                <a:cs typeface="Sigmar One"/>
                <a:sym typeface="Sigmar One"/>
              </a:rPr>
              <a:t>nhập thông tin danh sách các siêu thị ban đầu</a:t>
            </a:r>
          </a:p>
        </p:txBody>
      </p:sp>
      <p:sp>
        <p:nvSpPr>
          <p:cNvPr id="8" name="TextBox 8"/>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Noto Sans"/>
                <a:ea typeface="Noto Sans"/>
                <a:cs typeface="Noto Sans"/>
                <a:sym typeface="Noto Sans"/>
              </a:rPr>
              <a:t>37</a:t>
            </a:r>
          </a:p>
        </p:txBody>
      </p:sp>
    </p:spTree>
  </p:cSld>
  <p:clrMapOvr>
    <a:masterClrMapping/>
  </p:clrMapOvr>
  <p:transition spd="slow">
    <p:cover dir="u"/>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Freeform 3"/>
          <p:cNvSpPr/>
          <p:nvPr/>
        </p:nvSpPr>
        <p:spPr>
          <a:xfrm>
            <a:off x="300359" y="3920708"/>
            <a:ext cx="10165690" cy="3765070"/>
          </a:xfrm>
          <a:custGeom>
            <a:avLst/>
            <a:gdLst/>
            <a:ahLst/>
            <a:cxnLst/>
            <a:rect l="l" t="t" r="r" b="b"/>
            <a:pathLst>
              <a:path w="10165690" h="3765070">
                <a:moveTo>
                  <a:pt x="0" y="0"/>
                </a:moveTo>
                <a:lnTo>
                  <a:pt x="10165690" y="0"/>
                </a:lnTo>
                <a:lnTo>
                  <a:pt x="10165690" y="3765070"/>
                </a:lnTo>
                <a:lnTo>
                  <a:pt x="0" y="3765070"/>
                </a:lnTo>
                <a:lnTo>
                  <a:pt x="0" y="0"/>
                </a:lnTo>
                <a:close/>
              </a:path>
            </a:pathLst>
          </a:custGeom>
          <a:blipFill>
            <a:blip r:embed="rId3"/>
            <a:stretch>
              <a:fillRect/>
            </a:stretch>
          </a:blipFill>
        </p:spPr>
      </p:sp>
      <p:sp>
        <p:nvSpPr>
          <p:cNvPr id="4" name="Freeform 4"/>
          <p:cNvSpPr/>
          <p:nvPr/>
        </p:nvSpPr>
        <p:spPr>
          <a:xfrm>
            <a:off x="10857404" y="3417537"/>
            <a:ext cx="7096420" cy="5294476"/>
          </a:xfrm>
          <a:custGeom>
            <a:avLst/>
            <a:gdLst/>
            <a:ahLst/>
            <a:cxnLst/>
            <a:rect l="l" t="t" r="r" b="b"/>
            <a:pathLst>
              <a:path w="7096420" h="5294476">
                <a:moveTo>
                  <a:pt x="0" y="0"/>
                </a:moveTo>
                <a:lnTo>
                  <a:pt x="7096420" y="0"/>
                </a:lnTo>
                <a:lnTo>
                  <a:pt x="7096420" y="5294476"/>
                </a:lnTo>
                <a:lnTo>
                  <a:pt x="0" y="5294476"/>
                </a:lnTo>
                <a:lnTo>
                  <a:pt x="0" y="0"/>
                </a:lnTo>
                <a:close/>
              </a:path>
            </a:pathLst>
          </a:custGeom>
          <a:blipFill>
            <a:blip r:embed="rId4"/>
            <a:stretch>
              <a:fillRect/>
            </a:stretch>
          </a:blipFill>
        </p:spPr>
      </p:sp>
      <p:sp>
        <p:nvSpPr>
          <p:cNvPr id="5" name="TextBox 5"/>
          <p:cNvSpPr txBox="1"/>
          <p:nvPr/>
        </p:nvSpPr>
        <p:spPr>
          <a:xfrm>
            <a:off x="496037" y="1883187"/>
            <a:ext cx="3147864" cy="481330"/>
          </a:xfrm>
          <a:prstGeom prst="rect">
            <a:avLst/>
          </a:prstGeom>
        </p:spPr>
        <p:txBody>
          <a:bodyPr lIns="0" tIns="0" rIns="0" bIns="0" rtlCol="0" anchor="t">
            <a:spAutoFit/>
          </a:bodyPr>
          <a:lstStyle/>
          <a:p>
            <a:pPr marL="604523" lvl="1" indent="-302261" algn="ctr">
              <a:lnSpc>
                <a:spcPts val="3920"/>
              </a:lnSpc>
              <a:buFont typeface="Arial"/>
              <a:buChar char="•"/>
            </a:pPr>
            <a:r>
              <a:rPr lang="en-US" sz="2800">
                <a:solidFill>
                  <a:srgbClr val="000000"/>
                </a:solidFill>
                <a:latin typeface="Sigmar One"/>
                <a:ea typeface="Sigmar One"/>
                <a:cs typeface="Sigmar One"/>
                <a:sym typeface="Sigmar One"/>
              </a:rPr>
              <a:t>Menu chính </a:t>
            </a:r>
          </a:p>
        </p:txBody>
      </p:sp>
      <p:sp>
        <p:nvSpPr>
          <p:cNvPr id="6" name="TextBox 6"/>
          <p:cNvSpPr txBox="1"/>
          <p:nvPr/>
        </p:nvSpPr>
        <p:spPr>
          <a:xfrm>
            <a:off x="496037" y="2639617"/>
            <a:ext cx="14361185" cy="454069"/>
          </a:xfrm>
          <a:prstGeom prst="rect">
            <a:avLst/>
          </a:prstGeom>
        </p:spPr>
        <p:txBody>
          <a:bodyPr lIns="0" tIns="0" rIns="0" bIns="0" rtlCol="0" anchor="t">
            <a:spAutoFit/>
          </a:bodyPr>
          <a:lstStyle/>
          <a:p>
            <a:pPr algn="l">
              <a:lnSpc>
                <a:spcPts val="3756"/>
              </a:lnSpc>
              <a:spcBef>
                <a:spcPct val="0"/>
              </a:spcBef>
            </a:pPr>
            <a:r>
              <a:rPr lang="en-US" sz="2682">
                <a:solidFill>
                  <a:srgbClr val="000000"/>
                </a:solidFill>
                <a:latin typeface="Sigmar One"/>
                <a:ea typeface="Sigmar One"/>
                <a:cs typeface="Sigmar One"/>
                <a:sym typeface="Sigmar One"/>
              </a:rPr>
              <a:t>mục đích : chọn các hức năng của chương trình quản lí siêu thị</a:t>
            </a:r>
          </a:p>
        </p:txBody>
      </p:sp>
      <p:sp>
        <p:nvSpPr>
          <p:cNvPr id="7" name="TextBox 7"/>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Noto Sans"/>
                <a:ea typeface="Noto Sans"/>
                <a:cs typeface="Noto Sans"/>
                <a:sym typeface="Noto Sans"/>
              </a:rPr>
              <a:t>38</a:t>
            </a:r>
          </a:p>
        </p:txBody>
      </p:sp>
    </p:spTree>
  </p:cSld>
  <p:clrMapOvr>
    <a:masterClrMapping/>
  </p:clrMapOvr>
  <p:transition spd="slow">
    <p:cover dir="u"/>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Freeform 3"/>
          <p:cNvSpPr/>
          <p:nvPr/>
        </p:nvSpPr>
        <p:spPr>
          <a:xfrm>
            <a:off x="335447" y="4928980"/>
            <a:ext cx="9144000" cy="5211676"/>
          </a:xfrm>
          <a:custGeom>
            <a:avLst/>
            <a:gdLst/>
            <a:ahLst/>
            <a:cxnLst/>
            <a:rect l="l" t="t" r="r" b="b"/>
            <a:pathLst>
              <a:path w="9144000" h="5211676">
                <a:moveTo>
                  <a:pt x="0" y="0"/>
                </a:moveTo>
                <a:lnTo>
                  <a:pt x="9144000" y="0"/>
                </a:lnTo>
                <a:lnTo>
                  <a:pt x="9144000" y="5211676"/>
                </a:lnTo>
                <a:lnTo>
                  <a:pt x="0" y="5211676"/>
                </a:lnTo>
                <a:lnTo>
                  <a:pt x="0" y="0"/>
                </a:lnTo>
                <a:close/>
              </a:path>
            </a:pathLst>
          </a:custGeom>
          <a:blipFill>
            <a:blip r:embed="rId3"/>
            <a:stretch>
              <a:fillRect/>
            </a:stretch>
          </a:blipFill>
          <a:ln w="38100" cap="sq">
            <a:solidFill>
              <a:srgbClr val="939BAF"/>
            </a:solidFill>
            <a:prstDash val="solid"/>
            <a:miter/>
          </a:ln>
        </p:spPr>
      </p:sp>
      <p:sp>
        <p:nvSpPr>
          <p:cNvPr id="4" name="Freeform 4"/>
          <p:cNvSpPr/>
          <p:nvPr/>
        </p:nvSpPr>
        <p:spPr>
          <a:xfrm>
            <a:off x="10225204" y="4534093"/>
            <a:ext cx="7704991" cy="5752907"/>
          </a:xfrm>
          <a:custGeom>
            <a:avLst/>
            <a:gdLst/>
            <a:ahLst/>
            <a:cxnLst/>
            <a:rect l="l" t="t" r="r" b="b"/>
            <a:pathLst>
              <a:path w="7704991" h="5752907">
                <a:moveTo>
                  <a:pt x="0" y="0"/>
                </a:moveTo>
                <a:lnTo>
                  <a:pt x="7704991" y="0"/>
                </a:lnTo>
                <a:lnTo>
                  <a:pt x="7704991" y="5752907"/>
                </a:lnTo>
                <a:lnTo>
                  <a:pt x="0" y="5752907"/>
                </a:lnTo>
                <a:lnTo>
                  <a:pt x="0" y="0"/>
                </a:lnTo>
                <a:close/>
              </a:path>
            </a:pathLst>
          </a:custGeom>
          <a:blipFill>
            <a:blip r:embed="rId4"/>
            <a:stretch>
              <a:fillRect/>
            </a:stretch>
          </a:blipFill>
          <a:ln w="38100" cap="sq">
            <a:solidFill>
              <a:srgbClr val="939BAF"/>
            </a:solidFill>
            <a:prstDash val="solid"/>
            <a:miter/>
          </a:ln>
        </p:spPr>
      </p:sp>
      <p:sp>
        <p:nvSpPr>
          <p:cNvPr id="5" name="TextBox 5"/>
          <p:cNvSpPr txBox="1"/>
          <p:nvPr/>
        </p:nvSpPr>
        <p:spPr>
          <a:xfrm>
            <a:off x="335447" y="1829056"/>
            <a:ext cx="13378850" cy="481330"/>
          </a:xfrm>
          <a:prstGeom prst="rect">
            <a:avLst/>
          </a:prstGeom>
        </p:spPr>
        <p:txBody>
          <a:bodyPr lIns="0" tIns="0" rIns="0" bIns="0" rtlCol="0" anchor="t">
            <a:spAutoFit/>
          </a:bodyPr>
          <a:lstStyle/>
          <a:p>
            <a:pPr algn="ctr">
              <a:lnSpc>
                <a:spcPts val="3920"/>
              </a:lnSpc>
            </a:pPr>
            <a:r>
              <a:rPr lang="en-US" sz="2800">
                <a:solidFill>
                  <a:srgbClr val="000000"/>
                </a:solidFill>
                <a:latin typeface="Sigmar One"/>
                <a:ea typeface="Sigmar One"/>
                <a:cs typeface="Sigmar One"/>
                <a:sym typeface="Sigmar One"/>
              </a:rPr>
              <a:t>cài đặt các chức năng của chương trình quản lí siêu thị</a:t>
            </a:r>
          </a:p>
        </p:txBody>
      </p:sp>
      <p:sp>
        <p:nvSpPr>
          <p:cNvPr id="6" name="TextBox 6"/>
          <p:cNvSpPr txBox="1"/>
          <p:nvPr/>
        </p:nvSpPr>
        <p:spPr>
          <a:xfrm>
            <a:off x="2180001" y="2272285"/>
            <a:ext cx="12865354" cy="2990070"/>
          </a:xfrm>
          <a:prstGeom prst="rect">
            <a:avLst/>
          </a:prstGeom>
        </p:spPr>
        <p:txBody>
          <a:bodyPr lIns="0" tIns="0" rIns="0" bIns="0" rtlCol="0" anchor="t">
            <a:spAutoFit/>
          </a:bodyPr>
          <a:lstStyle/>
          <a:p>
            <a:pPr algn="just">
              <a:lnSpc>
                <a:spcPts val="2667"/>
              </a:lnSpc>
            </a:pPr>
            <a:r>
              <a:rPr lang="en-US" sz="1905">
                <a:solidFill>
                  <a:srgbClr val="000000"/>
                </a:solidFill>
                <a:latin typeface="Sigmar One"/>
                <a:ea typeface="Sigmar One"/>
                <a:cs typeface="Sigmar One"/>
                <a:sym typeface="Sigmar One"/>
              </a:rPr>
              <a:t>1. hiển thị tất cả siêu thị</a:t>
            </a:r>
          </a:p>
          <a:p>
            <a:pPr algn="just">
              <a:lnSpc>
                <a:spcPts val="2667"/>
              </a:lnSpc>
            </a:pPr>
            <a:r>
              <a:rPr lang="en-US" sz="1905">
                <a:solidFill>
                  <a:srgbClr val="000000"/>
                </a:solidFill>
                <a:latin typeface="Sigmar One"/>
                <a:ea typeface="Sigmar One"/>
                <a:cs typeface="Sigmar One"/>
                <a:sym typeface="Sigmar One"/>
              </a:rPr>
              <a:t> 2. Quản lý nhân viên:</a:t>
            </a:r>
          </a:p>
          <a:p>
            <a:pPr algn="just">
              <a:lnSpc>
                <a:spcPts val="2667"/>
              </a:lnSpc>
            </a:pPr>
            <a:r>
              <a:rPr lang="en-US" sz="1905">
                <a:solidFill>
                  <a:srgbClr val="000000"/>
                </a:solidFill>
                <a:latin typeface="Sigmar One"/>
                <a:ea typeface="Sigmar One"/>
                <a:cs typeface="Sigmar One"/>
                <a:sym typeface="Sigmar One"/>
              </a:rPr>
              <a:t>Người dùng nhập mã siêu thị → tìm siêu thị → vào menu con.</a:t>
            </a:r>
          </a:p>
          <a:p>
            <a:pPr algn="just">
              <a:lnSpc>
                <a:spcPts val="2667"/>
              </a:lnSpc>
            </a:pPr>
            <a:r>
              <a:rPr lang="en-US" sz="1905">
                <a:solidFill>
                  <a:srgbClr val="000000"/>
                </a:solidFill>
                <a:latin typeface="Sigmar One"/>
                <a:ea typeface="Sigmar One"/>
                <a:cs typeface="Sigmar One"/>
                <a:sym typeface="Sigmar One"/>
              </a:rPr>
              <a:t>Menu con gồm:</a:t>
            </a:r>
          </a:p>
          <a:p>
            <a:pPr marL="411443" lvl="1" indent="-205722" algn="just">
              <a:lnSpc>
                <a:spcPts val="2667"/>
              </a:lnSpc>
              <a:buFont typeface="Arial"/>
              <a:buChar char="•"/>
            </a:pPr>
            <a:r>
              <a:rPr lang="en-US" sz="1905">
                <a:solidFill>
                  <a:srgbClr val="000000"/>
                </a:solidFill>
                <a:latin typeface="Sigmar One"/>
                <a:ea typeface="Sigmar One"/>
                <a:cs typeface="Sigmar One"/>
                <a:sym typeface="Sigmar One"/>
              </a:rPr>
              <a:t>Xem danh sách nhân viênTìm theo mã</a:t>
            </a:r>
          </a:p>
          <a:p>
            <a:pPr marL="411443" lvl="1" indent="-205722" algn="just">
              <a:lnSpc>
                <a:spcPts val="2667"/>
              </a:lnSpc>
              <a:buFont typeface="Arial"/>
              <a:buChar char="•"/>
            </a:pPr>
            <a:r>
              <a:rPr lang="en-US" sz="1905">
                <a:solidFill>
                  <a:srgbClr val="000000"/>
                </a:solidFill>
                <a:latin typeface="Sigmar One"/>
                <a:ea typeface="Sigmar One"/>
                <a:cs typeface="Sigmar One"/>
                <a:sym typeface="Sigmar One"/>
              </a:rPr>
              <a:t>Xóa theo mã</a:t>
            </a:r>
          </a:p>
          <a:p>
            <a:pPr marL="411443" lvl="1" indent="-205722" algn="just">
              <a:lnSpc>
                <a:spcPts val="2667"/>
              </a:lnSpc>
              <a:buFont typeface="Arial"/>
              <a:buChar char="•"/>
            </a:pPr>
            <a:r>
              <a:rPr lang="en-US" sz="1905">
                <a:solidFill>
                  <a:srgbClr val="000000"/>
                </a:solidFill>
                <a:latin typeface="Sigmar One"/>
                <a:ea typeface="Sigmar One"/>
                <a:cs typeface="Sigmar One"/>
                <a:sym typeface="Sigmar One"/>
              </a:rPr>
              <a:t>Sửa nhân viên</a:t>
            </a:r>
          </a:p>
          <a:p>
            <a:pPr marL="411443" lvl="1" indent="-205722" algn="just">
              <a:lnSpc>
                <a:spcPts val="2667"/>
              </a:lnSpc>
              <a:buFont typeface="Arial"/>
              <a:buChar char="•"/>
            </a:pPr>
            <a:r>
              <a:rPr lang="en-US" sz="1905">
                <a:solidFill>
                  <a:srgbClr val="000000"/>
                </a:solidFill>
                <a:latin typeface="Sigmar One"/>
                <a:ea typeface="Sigmar One"/>
                <a:cs typeface="Sigmar One"/>
                <a:sym typeface="Sigmar One"/>
              </a:rPr>
              <a:t>Thêm nhân viên mới</a:t>
            </a:r>
          </a:p>
          <a:p>
            <a:pPr algn="just">
              <a:lnSpc>
                <a:spcPts val="2667"/>
              </a:lnSpc>
              <a:spcBef>
                <a:spcPct val="0"/>
              </a:spcBef>
            </a:pPr>
            <a:endParaRPr lang="en-US" sz="1905">
              <a:solidFill>
                <a:srgbClr val="000000"/>
              </a:solidFill>
              <a:latin typeface="Sigmar One"/>
              <a:ea typeface="Sigmar One"/>
              <a:cs typeface="Sigmar One"/>
              <a:sym typeface="Sigmar One"/>
            </a:endParaRPr>
          </a:p>
        </p:txBody>
      </p:sp>
      <p:sp>
        <p:nvSpPr>
          <p:cNvPr id="7" name="TextBox 7"/>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Noto Sans"/>
                <a:ea typeface="Noto Sans"/>
                <a:cs typeface="Noto Sans"/>
                <a:sym typeface="Noto Sans"/>
              </a:rPr>
              <a:t>39</a:t>
            </a:r>
          </a:p>
        </p:txBody>
      </p:sp>
      <p:sp>
        <p:nvSpPr>
          <p:cNvPr id="8" name="Freeform 8"/>
          <p:cNvSpPr/>
          <p:nvPr/>
        </p:nvSpPr>
        <p:spPr>
          <a:xfrm>
            <a:off x="8584637" y="4928980"/>
            <a:ext cx="894810" cy="1141654"/>
          </a:xfrm>
          <a:custGeom>
            <a:avLst/>
            <a:gdLst/>
            <a:ahLst/>
            <a:cxnLst/>
            <a:rect l="l" t="t" r="r" b="b"/>
            <a:pathLst>
              <a:path w="894810" h="1141654">
                <a:moveTo>
                  <a:pt x="0" y="0"/>
                </a:moveTo>
                <a:lnTo>
                  <a:pt x="894810" y="0"/>
                </a:lnTo>
                <a:lnTo>
                  <a:pt x="894810" y="1141654"/>
                </a:lnTo>
                <a:lnTo>
                  <a:pt x="0" y="1141654"/>
                </a:lnTo>
                <a:lnTo>
                  <a:pt x="0" y="0"/>
                </a:lnTo>
                <a:close/>
              </a:path>
            </a:pathLst>
          </a:custGeom>
          <a:blipFill>
            <a:blip r:embed="rId5"/>
            <a:stretch>
              <a:fillRect/>
            </a:stretch>
          </a:blipFill>
        </p:spPr>
      </p:sp>
      <p:sp>
        <p:nvSpPr>
          <p:cNvPr id="9" name="Freeform 9"/>
          <p:cNvSpPr/>
          <p:nvPr/>
        </p:nvSpPr>
        <p:spPr>
          <a:xfrm>
            <a:off x="16854354" y="4928980"/>
            <a:ext cx="809891" cy="1141654"/>
          </a:xfrm>
          <a:custGeom>
            <a:avLst/>
            <a:gdLst/>
            <a:ahLst/>
            <a:cxnLst/>
            <a:rect l="l" t="t" r="r" b="b"/>
            <a:pathLst>
              <a:path w="809891" h="1141654">
                <a:moveTo>
                  <a:pt x="0" y="0"/>
                </a:moveTo>
                <a:lnTo>
                  <a:pt x="809892" y="0"/>
                </a:lnTo>
                <a:lnTo>
                  <a:pt x="809892" y="1141654"/>
                </a:lnTo>
                <a:lnTo>
                  <a:pt x="0" y="1141654"/>
                </a:lnTo>
                <a:lnTo>
                  <a:pt x="0" y="0"/>
                </a:lnTo>
                <a:close/>
              </a:path>
            </a:pathLst>
          </a:custGeom>
          <a:blipFill>
            <a:blip r:embed="rId6"/>
            <a:stretch>
              <a:fillRect/>
            </a:stretch>
          </a:blipFill>
        </p:spPr>
      </p:sp>
    </p:spTree>
  </p:cSld>
  <p:clrMapOvr>
    <a:masterClrMapping/>
  </p:clrMapOvr>
  <p:transition spd="slow">
    <p:cover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Noto Sans"/>
                <a:ea typeface="Noto Sans"/>
                <a:cs typeface="Noto Sans"/>
                <a:sym typeface="Noto Sans"/>
              </a:rPr>
              <a:t>4</a:t>
            </a:r>
          </a:p>
        </p:txBody>
      </p:sp>
      <p:grpSp>
        <p:nvGrpSpPr>
          <p:cNvPr id="3" name="Group 3"/>
          <p:cNvGrpSpPr>
            <a:grpSpLocks noChangeAspect="1"/>
          </p:cNvGrpSpPr>
          <p:nvPr/>
        </p:nvGrpSpPr>
        <p:grpSpPr>
          <a:xfrm>
            <a:off x="0" y="0"/>
            <a:ext cx="18288000" cy="10433956"/>
            <a:chOff x="0" y="0"/>
            <a:chExt cx="24384000" cy="13911942"/>
          </a:xfrm>
        </p:grpSpPr>
        <p:sp>
          <p:nvSpPr>
            <p:cNvPr id="4" name="Freeform 4"/>
            <p:cNvSpPr/>
            <p:nvPr/>
          </p:nvSpPr>
          <p:spPr>
            <a:xfrm>
              <a:off x="0" y="0"/>
              <a:ext cx="24384000" cy="13911962"/>
            </a:xfrm>
            <a:custGeom>
              <a:avLst/>
              <a:gdLst/>
              <a:ahLst/>
              <a:cxnLst/>
              <a:rect l="l" t="t" r="r" b="b"/>
              <a:pathLst>
                <a:path w="24384000" h="13911962">
                  <a:moveTo>
                    <a:pt x="0" y="0"/>
                  </a:moveTo>
                  <a:lnTo>
                    <a:pt x="24384000" y="0"/>
                  </a:lnTo>
                  <a:lnTo>
                    <a:pt x="24384000" y="13911962"/>
                  </a:lnTo>
                  <a:lnTo>
                    <a:pt x="0" y="13911962"/>
                  </a:lnTo>
                  <a:lnTo>
                    <a:pt x="0" y="0"/>
                  </a:lnTo>
                  <a:close/>
                </a:path>
              </a:pathLst>
            </a:custGeom>
            <a:blipFill>
              <a:blip r:embed="rId2"/>
              <a:stretch>
                <a:fillRect r="-1428"/>
              </a:stretch>
            </a:blipFill>
          </p:spPr>
        </p:sp>
      </p:grpSp>
      <p:sp>
        <p:nvSpPr>
          <p:cNvPr id="5" name="TextBox 5"/>
          <p:cNvSpPr txBox="1"/>
          <p:nvPr/>
        </p:nvSpPr>
        <p:spPr>
          <a:xfrm>
            <a:off x="292631" y="2791019"/>
            <a:ext cx="4634455" cy="688888"/>
          </a:xfrm>
          <a:prstGeom prst="rect">
            <a:avLst/>
          </a:prstGeom>
        </p:spPr>
        <p:txBody>
          <a:bodyPr lIns="0" tIns="0" rIns="0" bIns="0" rtlCol="0" anchor="t">
            <a:spAutoFit/>
          </a:bodyPr>
          <a:lstStyle/>
          <a:p>
            <a:pPr marL="864343" lvl="1" indent="-432171" algn="l">
              <a:lnSpc>
                <a:spcPts val="5604"/>
              </a:lnSpc>
              <a:buFont typeface="Arial"/>
              <a:buChar char="•"/>
            </a:pPr>
            <a:r>
              <a:rPr lang="en-US" sz="4003" b="1" i="1">
                <a:solidFill>
                  <a:srgbClr val="000000"/>
                </a:solidFill>
                <a:latin typeface="Noto Sans Bold Italics"/>
                <a:ea typeface="Noto Sans Bold Italics"/>
                <a:cs typeface="Noto Sans Bold Italics"/>
                <a:sym typeface="Noto Sans Bold Italics"/>
              </a:rPr>
              <a:t>CHỨC NĂNG: </a:t>
            </a:r>
          </a:p>
        </p:txBody>
      </p:sp>
      <p:sp>
        <p:nvSpPr>
          <p:cNvPr id="6" name="TextBox 6"/>
          <p:cNvSpPr txBox="1"/>
          <p:nvPr/>
        </p:nvSpPr>
        <p:spPr>
          <a:xfrm>
            <a:off x="578499" y="3577883"/>
            <a:ext cx="17446353" cy="4757506"/>
          </a:xfrm>
          <a:prstGeom prst="rect">
            <a:avLst/>
          </a:prstGeom>
        </p:spPr>
        <p:txBody>
          <a:bodyPr lIns="0" tIns="0" rIns="0" bIns="0" rtlCol="0" anchor="t">
            <a:spAutoFit/>
          </a:bodyPr>
          <a:lstStyle/>
          <a:p>
            <a:pPr algn="l">
              <a:lnSpc>
                <a:spcPts val="7616"/>
              </a:lnSpc>
              <a:spcBef>
                <a:spcPct val="0"/>
              </a:spcBef>
            </a:pPr>
            <a:r>
              <a:rPr lang="en-US" sz="5440">
                <a:solidFill>
                  <a:srgbClr val="000000"/>
                </a:solidFill>
                <a:latin typeface="Noto Sans"/>
                <a:ea typeface="Noto Sans"/>
                <a:cs typeface="Noto Sans"/>
                <a:sym typeface="Noto Sans"/>
              </a:rPr>
              <a:t>1. Hiển thị tất cả siêu thị, nhân viên và hàng hóa</a:t>
            </a:r>
          </a:p>
          <a:p>
            <a:pPr algn="l">
              <a:lnSpc>
                <a:spcPts val="7616"/>
              </a:lnSpc>
              <a:spcBef>
                <a:spcPct val="0"/>
              </a:spcBef>
            </a:pPr>
            <a:r>
              <a:rPr lang="en-US" sz="5440">
                <a:solidFill>
                  <a:srgbClr val="000000"/>
                </a:solidFill>
                <a:latin typeface="Noto Sans"/>
                <a:ea typeface="Noto Sans"/>
                <a:cs typeface="Noto Sans"/>
                <a:sym typeface="Noto Sans"/>
              </a:rPr>
              <a:t>2. Quản lý nhân viên (Thêm, sửa, xóa)</a:t>
            </a:r>
          </a:p>
          <a:p>
            <a:pPr algn="l">
              <a:lnSpc>
                <a:spcPts val="7616"/>
              </a:lnSpc>
              <a:spcBef>
                <a:spcPct val="0"/>
              </a:spcBef>
            </a:pPr>
            <a:r>
              <a:rPr lang="en-US" sz="5440">
                <a:solidFill>
                  <a:srgbClr val="000000"/>
                </a:solidFill>
                <a:latin typeface="Noto Sans"/>
                <a:ea typeface="Noto Sans"/>
                <a:cs typeface="Noto Sans"/>
                <a:sym typeface="Noto Sans"/>
              </a:rPr>
              <a:t>3. Thêm siêu thị mới</a:t>
            </a:r>
          </a:p>
          <a:p>
            <a:pPr algn="l">
              <a:lnSpc>
                <a:spcPts val="7616"/>
              </a:lnSpc>
              <a:spcBef>
                <a:spcPct val="0"/>
              </a:spcBef>
            </a:pPr>
            <a:r>
              <a:rPr lang="en-US" sz="5440">
                <a:solidFill>
                  <a:srgbClr val="000000"/>
                </a:solidFill>
                <a:latin typeface="Noto Sans"/>
                <a:ea typeface="Noto Sans"/>
                <a:cs typeface="Noto Sans"/>
                <a:sym typeface="Noto Sans"/>
              </a:rPr>
              <a:t>4. Quản lý hàng hóa (Xem, thêm, xóa,tổng tồn kho,....)</a:t>
            </a:r>
          </a:p>
          <a:p>
            <a:pPr algn="l">
              <a:lnSpc>
                <a:spcPts val="7616"/>
              </a:lnSpc>
              <a:spcBef>
                <a:spcPct val="0"/>
              </a:spcBef>
            </a:pPr>
            <a:r>
              <a:rPr lang="en-US" sz="5440">
                <a:solidFill>
                  <a:srgbClr val="000000"/>
                </a:solidFill>
                <a:latin typeface="Noto Sans"/>
                <a:ea typeface="Noto Sans"/>
                <a:cs typeface="Noto Sans"/>
                <a:sym typeface="Noto Sans"/>
              </a:rPr>
              <a:t>5. Xóa siêu thị theo mã</a:t>
            </a:r>
          </a:p>
        </p:txBody>
      </p:sp>
      <p:sp>
        <p:nvSpPr>
          <p:cNvPr id="7" name="Freeform 7"/>
          <p:cNvSpPr/>
          <p:nvPr/>
        </p:nvSpPr>
        <p:spPr>
          <a:xfrm>
            <a:off x="13004823" y="7797827"/>
            <a:ext cx="5306630" cy="3222572"/>
          </a:xfrm>
          <a:custGeom>
            <a:avLst/>
            <a:gdLst/>
            <a:ahLst/>
            <a:cxnLst/>
            <a:rect l="l" t="t" r="r" b="b"/>
            <a:pathLst>
              <a:path w="5306630" h="3222572">
                <a:moveTo>
                  <a:pt x="0" y="0"/>
                </a:moveTo>
                <a:lnTo>
                  <a:pt x="5306630" y="0"/>
                </a:lnTo>
                <a:lnTo>
                  <a:pt x="5306630" y="3222571"/>
                </a:lnTo>
                <a:lnTo>
                  <a:pt x="0" y="322257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8" name="Freeform 8"/>
          <p:cNvSpPr/>
          <p:nvPr/>
        </p:nvSpPr>
        <p:spPr>
          <a:xfrm>
            <a:off x="15658138" y="1990456"/>
            <a:ext cx="2107207" cy="2057400"/>
          </a:xfrm>
          <a:custGeom>
            <a:avLst/>
            <a:gdLst/>
            <a:ahLst/>
            <a:cxnLst/>
            <a:rect l="l" t="t" r="r" b="b"/>
            <a:pathLst>
              <a:path w="2107207" h="2057400">
                <a:moveTo>
                  <a:pt x="0" y="0"/>
                </a:moveTo>
                <a:lnTo>
                  <a:pt x="2107207" y="0"/>
                </a:lnTo>
                <a:lnTo>
                  <a:pt x="2107207" y="2057400"/>
                </a:lnTo>
                <a:lnTo>
                  <a:pt x="0" y="20574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Tree>
  </p:cSld>
  <p:clrMapOvr>
    <a:masterClrMapping/>
  </p:clrMapOvr>
  <p:transition spd="slow">
    <p:cover dir="u"/>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Freeform 3"/>
          <p:cNvSpPr/>
          <p:nvPr/>
        </p:nvSpPr>
        <p:spPr>
          <a:xfrm>
            <a:off x="0" y="2463124"/>
            <a:ext cx="10681347" cy="2004913"/>
          </a:xfrm>
          <a:custGeom>
            <a:avLst/>
            <a:gdLst/>
            <a:ahLst/>
            <a:cxnLst/>
            <a:rect l="l" t="t" r="r" b="b"/>
            <a:pathLst>
              <a:path w="10681347" h="2004913">
                <a:moveTo>
                  <a:pt x="0" y="0"/>
                </a:moveTo>
                <a:lnTo>
                  <a:pt x="10681347" y="0"/>
                </a:lnTo>
                <a:lnTo>
                  <a:pt x="10681347" y="2004913"/>
                </a:lnTo>
                <a:lnTo>
                  <a:pt x="0" y="2004913"/>
                </a:lnTo>
                <a:lnTo>
                  <a:pt x="0" y="0"/>
                </a:lnTo>
                <a:close/>
              </a:path>
            </a:pathLst>
          </a:custGeom>
          <a:blipFill>
            <a:blip r:embed="rId3"/>
            <a:stretch>
              <a:fillRect/>
            </a:stretch>
          </a:blipFill>
          <a:ln w="38100" cap="sq">
            <a:solidFill>
              <a:srgbClr val="AFCFF2"/>
            </a:solidFill>
            <a:prstDash val="solid"/>
            <a:miter/>
          </a:ln>
        </p:spPr>
      </p:sp>
      <p:sp>
        <p:nvSpPr>
          <p:cNvPr id="4" name="Freeform 4"/>
          <p:cNvSpPr/>
          <p:nvPr/>
        </p:nvSpPr>
        <p:spPr>
          <a:xfrm>
            <a:off x="-325949" y="4648730"/>
            <a:ext cx="10662891" cy="4609570"/>
          </a:xfrm>
          <a:custGeom>
            <a:avLst/>
            <a:gdLst/>
            <a:ahLst/>
            <a:cxnLst/>
            <a:rect l="l" t="t" r="r" b="b"/>
            <a:pathLst>
              <a:path w="10662891" h="4609570">
                <a:moveTo>
                  <a:pt x="0" y="0"/>
                </a:moveTo>
                <a:lnTo>
                  <a:pt x="10662891" y="0"/>
                </a:lnTo>
                <a:lnTo>
                  <a:pt x="10662891" y="4609570"/>
                </a:lnTo>
                <a:lnTo>
                  <a:pt x="0" y="4609570"/>
                </a:lnTo>
                <a:lnTo>
                  <a:pt x="0" y="0"/>
                </a:lnTo>
                <a:close/>
              </a:path>
            </a:pathLst>
          </a:custGeom>
          <a:blipFill>
            <a:blip r:embed="rId4"/>
            <a:stretch>
              <a:fillRect/>
            </a:stretch>
          </a:blipFill>
          <a:ln w="38100" cap="sq">
            <a:solidFill>
              <a:srgbClr val="AFCFF2"/>
            </a:solidFill>
            <a:prstDash val="solid"/>
            <a:miter/>
          </a:ln>
        </p:spPr>
      </p:sp>
      <p:sp>
        <p:nvSpPr>
          <p:cNvPr id="5" name="Freeform 5"/>
          <p:cNvSpPr/>
          <p:nvPr/>
        </p:nvSpPr>
        <p:spPr>
          <a:xfrm>
            <a:off x="9959535" y="2463124"/>
            <a:ext cx="721812" cy="923248"/>
          </a:xfrm>
          <a:custGeom>
            <a:avLst/>
            <a:gdLst/>
            <a:ahLst/>
            <a:cxnLst/>
            <a:rect l="l" t="t" r="r" b="b"/>
            <a:pathLst>
              <a:path w="721812" h="923248">
                <a:moveTo>
                  <a:pt x="0" y="0"/>
                </a:moveTo>
                <a:lnTo>
                  <a:pt x="721812" y="0"/>
                </a:lnTo>
                <a:lnTo>
                  <a:pt x="721812" y="923248"/>
                </a:lnTo>
                <a:lnTo>
                  <a:pt x="0" y="923248"/>
                </a:lnTo>
                <a:lnTo>
                  <a:pt x="0" y="0"/>
                </a:lnTo>
                <a:close/>
              </a:path>
            </a:pathLst>
          </a:custGeom>
          <a:blipFill>
            <a:blip r:embed="rId5"/>
            <a:stretch>
              <a:fillRect/>
            </a:stretch>
          </a:blipFill>
        </p:spPr>
      </p:sp>
      <p:sp>
        <p:nvSpPr>
          <p:cNvPr id="6" name="Freeform 6"/>
          <p:cNvSpPr/>
          <p:nvPr/>
        </p:nvSpPr>
        <p:spPr>
          <a:xfrm>
            <a:off x="9615130" y="4677680"/>
            <a:ext cx="721812" cy="931641"/>
          </a:xfrm>
          <a:custGeom>
            <a:avLst/>
            <a:gdLst/>
            <a:ahLst/>
            <a:cxnLst/>
            <a:rect l="l" t="t" r="r" b="b"/>
            <a:pathLst>
              <a:path w="721812" h="931641">
                <a:moveTo>
                  <a:pt x="0" y="0"/>
                </a:moveTo>
                <a:lnTo>
                  <a:pt x="721812" y="0"/>
                </a:lnTo>
                <a:lnTo>
                  <a:pt x="721812" y="931640"/>
                </a:lnTo>
                <a:lnTo>
                  <a:pt x="0" y="931640"/>
                </a:lnTo>
                <a:lnTo>
                  <a:pt x="0" y="0"/>
                </a:lnTo>
                <a:close/>
              </a:path>
            </a:pathLst>
          </a:custGeom>
          <a:blipFill>
            <a:blip r:embed="rId6"/>
            <a:stretch>
              <a:fillRect/>
            </a:stretch>
          </a:blipFill>
        </p:spPr>
      </p:sp>
      <p:sp>
        <p:nvSpPr>
          <p:cNvPr id="7" name="TextBox 7"/>
          <p:cNvSpPr txBox="1"/>
          <p:nvPr/>
        </p:nvSpPr>
        <p:spPr>
          <a:xfrm>
            <a:off x="0" y="1801102"/>
            <a:ext cx="15587213" cy="481330"/>
          </a:xfrm>
          <a:prstGeom prst="rect">
            <a:avLst/>
          </a:prstGeom>
        </p:spPr>
        <p:txBody>
          <a:bodyPr lIns="0" tIns="0" rIns="0" bIns="0" rtlCol="0" anchor="t">
            <a:spAutoFit/>
          </a:bodyPr>
          <a:lstStyle/>
          <a:p>
            <a:pPr algn="ctr">
              <a:lnSpc>
                <a:spcPts val="3920"/>
              </a:lnSpc>
            </a:pPr>
            <a:r>
              <a:rPr lang="en-US" sz="2800">
                <a:solidFill>
                  <a:srgbClr val="000000"/>
                </a:solidFill>
                <a:latin typeface="Sigmar One"/>
                <a:ea typeface="Sigmar One"/>
                <a:cs typeface="Sigmar One"/>
                <a:sym typeface="Sigmar One"/>
              </a:rPr>
              <a:t>cài đặt các chức năng của chương trình quản lí siêu thị trong hàm main</a:t>
            </a:r>
          </a:p>
        </p:txBody>
      </p:sp>
      <p:sp>
        <p:nvSpPr>
          <p:cNvPr id="8" name="TextBox 8"/>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Noto Sans"/>
                <a:ea typeface="Noto Sans"/>
                <a:cs typeface="Noto Sans"/>
                <a:sym typeface="Noto Sans"/>
              </a:rPr>
              <a:t>40</a:t>
            </a:r>
          </a:p>
        </p:txBody>
      </p:sp>
      <p:sp>
        <p:nvSpPr>
          <p:cNvPr id="9" name="TextBox 9"/>
          <p:cNvSpPr txBox="1"/>
          <p:nvPr/>
        </p:nvSpPr>
        <p:spPr>
          <a:xfrm>
            <a:off x="11185424" y="2764253"/>
            <a:ext cx="6442872" cy="1407821"/>
          </a:xfrm>
          <a:prstGeom prst="rect">
            <a:avLst/>
          </a:prstGeom>
        </p:spPr>
        <p:txBody>
          <a:bodyPr lIns="0" tIns="0" rIns="0" bIns="0" rtlCol="0" anchor="t">
            <a:spAutoFit/>
          </a:bodyPr>
          <a:lstStyle/>
          <a:p>
            <a:pPr algn="just">
              <a:lnSpc>
                <a:spcPts val="3778"/>
              </a:lnSpc>
              <a:spcBef>
                <a:spcPct val="0"/>
              </a:spcBef>
            </a:pPr>
            <a:r>
              <a:rPr lang="en-US" sz="2698">
                <a:solidFill>
                  <a:srgbClr val="000000"/>
                </a:solidFill>
                <a:latin typeface="Sigmar One"/>
                <a:ea typeface="Sigmar One"/>
                <a:cs typeface="Sigmar One"/>
                <a:sym typeface="Sigmar One"/>
              </a:rPr>
              <a:t>3. Thêm siêu thị mới :</a:t>
            </a:r>
          </a:p>
          <a:p>
            <a:pPr algn="just">
              <a:lnSpc>
                <a:spcPts val="3778"/>
              </a:lnSpc>
              <a:spcBef>
                <a:spcPct val="0"/>
              </a:spcBef>
            </a:pPr>
            <a:r>
              <a:rPr lang="en-US" sz="2698">
                <a:solidFill>
                  <a:srgbClr val="000000"/>
                </a:solidFill>
                <a:latin typeface="Sigmar One"/>
                <a:ea typeface="Sigmar One"/>
                <a:cs typeface="Sigmar One"/>
                <a:sym typeface="Sigmar One"/>
              </a:rPr>
              <a:t>Nhập 1 siêu thị mới + thêm vào danh sách.</a:t>
            </a:r>
          </a:p>
        </p:txBody>
      </p:sp>
      <p:sp>
        <p:nvSpPr>
          <p:cNvPr id="10" name="TextBox 10"/>
          <p:cNvSpPr txBox="1"/>
          <p:nvPr/>
        </p:nvSpPr>
        <p:spPr>
          <a:xfrm>
            <a:off x="11108531" y="4834419"/>
            <a:ext cx="6596658" cy="3605137"/>
          </a:xfrm>
          <a:prstGeom prst="rect">
            <a:avLst/>
          </a:prstGeom>
        </p:spPr>
        <p:txBody>
          <a:bodyPr lIns="0" tIns="0" rIns="0" bIns="0" rtlCol="0" anchor="t">
            <a:spAutoFit/>
          </a:bodyPr>
          <a:lstStyle/>
          <a:p>
            <a:pPr algn="just">
              <a:lnSpc>
                <a:spcPts val="2891"/>
              </a:lnSpc>
              <a:spcBef>
                <a:spcPct val="0"/>
              </a:spcBef>
            </a:pPr>
            <a:r>
              <a:rPr lang="en-US" sz="2065">
                <a:solidFill>
                  <a:srgbClr val="000000"/>
                </a:solidFill>
                <a:latin typeface="Sigmar One"/>
                <a:ea typeface="Sigmar One"/>
                <a:cs typeface="Sigmar One"/>
                <a:sym typeface="Sigmar One"/>
              </a:rPr>
              <a:t>4. Quản lý hàng hóa :</a:t>
            </a:r>
          </a:p>
          <a:p>
            <a:pPr marL="445935" lvl="1" indent="-222967" algn="just">
              <a:lnSpc>
                <a:spcPts val="2891"/>
              </a:lnSpc>
              <a:buFont typeface="Arial"/>
              <a:buChar char="•"/>
            </a:pPr>
            <a:r>
              <a:rPr lang="en-US" sz="2065">
                <a:solidFill>
                  <a:srgbClr val="000000"/>
                </a:solidFill>
                <a:latin typeface="Sigmar One"/>
                <a:ea typeface="Sigmar One"/>
                <a:cs typeface="Sigmar One"/>
                <a:sym typeface="Sigmar One"/>
              </a:rPr>
              <a:t>Xem danh sách hàng hóa</a:t>
            </a:r>
          </a:p>
          <a:p>
            <a:pPr marL="445935" lvl="1" indent="-222967" algn="just">
              <a:lnSpc>
                <a:spcPts val="2891"/>
              </a:lnSpc>
              <a:buFont typeface="Arial"/>
              <a:buChar char="•"/>
            </a:pPr>
            <a:r>
              <a:rPr lang="en-US" sz="2065">
                <a:solidFill>
                  <a:srgbClr val="000000"/>
                </a:solidFill>
                <a:latin typeface="Sigmar One"/>
                <a:ea typeface="Sigmar One"/>
                <a:cs typeface="Sigmar One"/>
                <a:sym typeface="Sigmar One"/>
              </a:rPr>
              <a:t>Thêm hàng hóa</a:t>
            </a:r>
          </a:p>
          <a:p>
            <a:pPr marL="445935" lvl="1" indent="-222967" algn="just">
              <a:lnSpc>
                <a:spcPts val="2891"/>
              </a:lnSpc>
              <a:buFont typeface="Arial"/>
              <a:buChar char="•"/>
            </a:pPr>
            <a:r>
              <a:rPr lang="en-US" sz="2065">
                <a:solidFill>
                  <a:srgbClr val="000000"/>
                </a:solidFill>
                <a:latin typeface="Sigmar One"/>
                <a:ea typeface="Sigmar One"/>
                <a:cs typeface="Sigmar One"/>
                <a:sym typeface="Sigmar One"/>
              </a:rPr>
              <a:t>Xóa theo mã</a:t>
            </a:r>
          </a:p>
          <a:p>
            <a:pPr marL="445935" lvl="1" indent="-222967" algn="just">
              <a:lnSpc>
                <a:spcPts val="2891"/>
              </a:lnSpc>
              <a:buFont typeface="Arial"/>
              <a:buChar char="•"/>
            </a:pPr>
            <a:r>
              <a:rPr lang="en-US" sz="2065">
                <a:solidFill>
                  <a:srgbClr val="000000"/>
                </a:solidFill>
                <a:latin typeface="Sigmar One"/>
                <a:ea typeface="Sigmar One"/>
                <a:cs typeface="Sigmar One"/>
                <a:sym typeface="Sigmar One"/>
              </a:rPr>
              <a:t>Tìm theo mã</a:t>
            </a:r>
          </a:p>
          <a:p>
            <a:pPr marL="445935" lvl="1" indent="-222967" algn="just">
              <a:lnSpc>
                <a:spcPts val="2891"/>
              </a:lnSpc>
              <a:buFont typeface="Arial"/>
              <a:buChar char="•"/>
            </a:pPr>
            <a:r>
              <a:rPr lang="en-US" sz="2065">
                <a:solidFill>
                  <a:srgbClr val="000000"/>
                </a:solidFill>
                <a:latin typeface="Sigmar One"/>
                <a:ea typeface="Sigmar One"/>
                <a:cs typeface="Sigmar One"/>
                <a:sym typeface="Sigmar One"/>
              </a:rPr>
              <a:t>Tìm theo nguồn gốc</a:t>
            </a:r>
          </a:p>
          <a:p>
            <a:pPr marL="445935" lvl="1" indent="-222967" algn="just">
              <a:lnSpc>
                <a:spcPts val="2891"/>
              </a:lnSpc>
              <a:buFont typeface="Arial"/>
              <a:buChar char="•"/>
            </a:pPr>
            <a:r>
              <a:rPr lang="en-US" sz="2065">
                <a:solidFill>
                  <a:srgbClr val="000000"/>
                </a:solidFill>
                <a:latin typeface="Sigmar One"/>
                <a:ea typeface="Sigmar One"/>
                <a:cs typeface="Sigmar One"/>
                <a:sym typeface="Sigmar One"/>
              </a:rPr>
              <a:t>Kiểm tra tồn kho thấp</a:t>
            </a:r>
          </a:p>
          <a:p>
            <a:pPr marL="445935" lvl="1" indent="-222967" algn="just">
              <a:lnSpc>
                <a:spcPts val="2891"/>
              </a:lnSpc>
              <a:buFont typeface="Arial"/>
              <a:buChar char="•"/>
            </a:pPr>
            <a:r>
              <a:rPr lang="en-US" sz="2065">
                <a:solidFill>
                  <a:srgbClr val="000000"/>
                </a:solidFill>
                <a:latin typeface="Sigmar One"/>
                <a:ea typeface="Sigmar One"/>
                <a:cs typeface="Sigmar One"/>
                <a:sym typeface="Sigmar One"/>
              </a:rPr>
              <a:t>Kiểm tra an toàn</a:t>
            </a:r>
          </a:p>
          <a:p>
            <a:pPr marL="445935" lvl="1" indent="-222967" algn="just">
              <a:lnSpc>
                <a:spcPts val="2891"/>
              </a:lnSpc>
              <a:buFont typeface="Arial"/>
              <a:buChar char="•"/>
            </a:pPr>
            <a:r>
              <a:rPr lang="en-US" sz="2065">
                <a:solidFill>
                  <a:srgbClr val="000000"/>
                </a:solidFill>
                <a:latin typeface="Sigmar One"/>
                <a:ea typeface="Sigmar One"/>
                <a:cs typeface="Sigmar One"/>
                <a:sym typeface="Sigmar One"/>
              </a:rPr>
              <a:t>Tính tổng tồn kho</a:t>
            </a:r>
          </a:p>
          <a:p>
            <a:pPr marL="445935" lvl="1" indent="-222967" algn="just">
              <a:lnSpc>
                <a:spcPts val="2891"/>
              </a:lnSpc>
              <a:buFont typeface="Arial"/>
              <a:buChar char="•"/>
            </a:pPr>
            <a:r>
              <a:rPr lang="en-US" sz="2065">
                <a:solidFill>
                  <a:srgbClr val="000000"/>
                </a:solidFill>
                <a:latin typeface="Sigmar One"/>
                <a:ea typeface="Sigmar One"/>
                <a:cs typeface="Sigmar One"/>
                <a:sym typeface="Sigmar One"/>
              </a:rPr>
              <a:t>Tổng tồn kho theo danh mục phân phối</a:t>
            </a:r>
          </a:p>
        </p:txBody>
      </p:sp>
    </p:spTree>
  </p:cSld>
  <p:clrMapOvr>
    <a:masterClrMapping/>
  </p:clrMapOvr>
  <p:transition spd="slow">
    <p:cover dir="u"/>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Freeform 3"/>
          <p:cNvSpPr/>
          <p:nvPr/>
        </p:nvSpPr>
        <p:spPr>
          <a:xfrm>
            <a:off x="9507401" y="3438127"/>
            <a:ext cx="8780599" cy="4662519"/>
          </a:xfrm>
          <a:custGeom>
            <a:avLst/>
            <a:gdLst/>
            <a:ahLst/>
            <a:cxnLst/>
            <a:rect l="l" t="t" r="r" b="b"/>
            <a:pathLst>
              <a:path w="8780599" h="4662519">
                <a:moveTo>
                  <a:pt x="0" y="0"/>
                </a:moveTo>
                <a:lnTo>
                  <a:pt x="8780599" y="0"/>
                </a:lnTo>
                <a:lnTo>
                  <a:pt x="8780599" y="4662519"/>
                </a:lnTo>
                <a:lnTo>
                  <a:pt x="0" y="4662519"/>
                </a:lnTo>
                <a:lnTo>
                  <a:pt x="0" y="0"/>
                </a:lnTo>
                <a:close/>
              </a:path>
            </a:pathLst>
          </a:custGeom>
          <a:blipFill>
            <a:blip r:embed="rId3"/>
            <a:stretch>
              <a:fillRect r="-22889"/>
            </a:stretch>
          </a:blipFill>
          <a:ln w="38100" cap="sq">
            <a:solidFill>
              <a:srgbClr val="939BAF"/>
            </a:solidFill>
            <a:prstDash val="solid"/>
            <a:miter/>
          </a:ln>
        </p:spPr>
      </p:sp>
      <p:sp>
        <p:nvSpPr>
          <p:cNvPr id="4" name="Freeform 4"/>
          <p:cNvSpPr/>
          <p:nvPr/>
        </p:nvSpPr>
        <p:spPr>
          <a:xfrm>
            <a:off x="689191" y="2311231"/>
            <a:ext cx="8622533" cy="5789415"/>
          </a:xfrm>
          <a:custGeom>
            <a:avLst/>
            <a:gdLst/>
            <a:ahLst/>
            <a:cxnLst/>
            <a:rect l="l" t="t" r="r" b="b"/>
            <a:pathLst>
              <a:path w="8622533" h="5789415">
                <a:moveTo>
                  <a:pt x="0" y="0"/>
                </a:moveTo>
                <a:lnTo>
                  <a:pt x="8622533" y="0"/>
                </a:lnTo>
                <a:lnTo>
                  <a:pt x="8622533" y="5789415"/>
                </a:lnTo>
                <a:lnTo>
                  <a:pt x="0" y="5789415"/>
                </a:lnTo>
                <a:lnTo>
                  <a:pt x="0" y="0"/>
                </a:lnTo>
                <a:close/>
              </a:path>
            </a:pathLst>
          </a:custGeom>
          <a:blipFill>
            <a:blip r:embed="rId4"/>
            <a:stretch>
              <a:fillRect/>
            </a:stretch>
          </a:blipFill>
          <a:ln w="38100" cap="sq">
            <a:solidFill>
              <a:srgbClr val="A0B6D5"/>
            </a:solidFill>
            <a:prstDash val="solid"/>
            <a:miter/>
          </a:ln>
        </p:spPr>
      </p:sp>
      <p:sp>
        <p:nvSpPr>
          <p:cNvPr id="5" name="Freeform 5"/>
          <p:cNvSpPr/>
          <p:nvPr/>
        </p:nvSpPr>
        <p:spPr>
          <a:xfrm>
            <a:off x="8589912" y="2311231"/>
            <a:ext cx="721812" cy="931641"/>
          </a:xfrm>
          <a:custGeom>
            <a:avLst/>
            <a:gdLst/>
            <a:ahLst/>
            <a:cxnLst/>
            <a:rect l="l" t="t" r="r" b="b"/>
            <a:pathLst>
              <a:path w="721812" h="931641">
                <a:moveTo>
                  <a:pt x="0" y="0"/>
                </a:moveTo>
                <a:lnTo>
                  <a:pt x="721812" y="0"/>
                </a:lnTo>
                <a:lnTo>
                  <a:pt x="721812" y="931641"/>
                </a:lnTo>
                <a:lnTo>
                  <a:pt x="0" y="931641"/>
                </a:lnTo>
                <a:lnTo>
                  <a:pt x="0" y="0"/>
                </a:lnTo>
                <a:close/>
              </a:path>
            </a:pathLst>
          </a:custGeom>
          <a:blipFill>
            <a:blip r:embed="rId5"/>
            <a:stretch>
              <a:fillRect/>
            </a:stretch>
          </a:blipFill>
        </p:spPr>
      </p:sp>
      <p:sp>
        <p:nvSpPr>
          <p:cNvPr id="6" name="Freeform 6"/>
          <p:cNvSpPr/>
          <p:nvPr/>
        </p:nvSpPr>
        <p:spPr>
          <a:xfrm>
            <a:off x="17549812" y="3438127"/>
            <a:ext cx="629773" cy="834638"/>
          </a:xfrm>
          <a:custGeom>
            <a:avLst/>
            <a:gdLst/>
            <a:ahLst/>
            <a:cxnLst/>
            <a:rect l="l" t="t" r="r" b="b"/>
            <a:pathLst>
              <a:path w="629773" h="834638">
                <a:moveTo>
                  <a:pt x="0" y="0"/>
                </a:moveTo>
                <a:lnTo>
                  <a:pt x="629773" y="0"/>
                </a:lnTo>
                <a:lnTo>
                  <a:pt x="629773" y="834639"/>
                </a:lnTo>
                <a:lnTo>
                  <a:pt x="0" y="834639"/>
                </a:lnTo>
                <a:lnTo>
                  <a:pt x="0" y="0"/>
                </a:lnTo>
                <a:close/>
              </a:path>
            </a:pathLst>
          </a:custGeom>
          <a:blipFill>
            <a:blip r:embed="rId6"/>
            <a:stretch>
              <a:fillRect/>
            </a:stretch>
          </a:blipFill>
        </p:spPr>
      </p:sp>
      <p:sp>
        <p:nvSpPr>
          <p:cNvPr id="7" name="TextBox 7"/>
          <p:cNvSpPr txBox="1"/>
          <p:nvPr/>
        </p:nvSpPr>
        <p:spPr>
          <a:xfrm>
            <a:off x="0" y="1829902"/>
            <a:ext cx="15782890" cy="481330"/>
          </a:xfrm>
          <a:prstGeom prst="rect">
            <a:avLst/>
          </a:prstGeom>
        </p:spPr>
        <p:txBody>
          <a:bodyPr lIns="0" tIns="0" rIns="0" bIns="0" rtlCol="0" anchor="t">
            <a:spAutoFit/>
          </a:bodyPr>
          <a:lstStyle/>
          <a:p>
            <a:pPr algn="ctr">
              <a:lnSpc>
                <a:spcPts val="3920"/>
              </a:lnSpc>
            </a:pPr>
            <a:r>
              <a:rPr lang="en-US" sz="2800">
                <a:solidFill>
                  <a:srgbClr val="000000"/>
                </a:solidFill>
                <a:latin typeface="Sigmar One"/>
                <a:ea typeface="Sigmar One"/>
                <a:cs typeface="Sigmar One"/>
                <a:sym typeface="Sigmar One"/>
              </a:rPr>
              <a:t>cài đặt các chức năng của chương trình quản lí siêu thị trong hàm main</a:t>
            </a:r>
          </a:p>
        </p:txBody>
      </p:sp>
      <p:sp>
        <p:nvSpPr>
          <p:cNvPr id="8" name="TextBox 8"/>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Noto Sans"/>
                <a:ea typeface="Noto Sans"/>
                <a:cs typeface="Noto Sans"/>
                <a:sym typeface="Noto Sans"/>
              </a:rPr>
              <a:t>41</a:t>
            </a:r>
          </a:p>
        </p:txBody>
      </p:sp>
      <p:sp>
        <p:nvSpPr>
          <p:cNvPr id="9" name="TextBox 9"/>
          <p:cNvSpPr txBox="1"/>
          <p:nvPr/>
        </p:nvSpPr>
        <p:spPr>
          <a:xfrm>
            <a:off x="11147504" y="8989060"/>
            <a:ext cx="4857452" cy="481330"/>
          </a:xfrm>
          <a:prstGeom prst="rect">
            <a:avLst/>
          </a:prstGeom>
        </p:spPr>
        <p:txBody>
          <a:bodyPr lIns="0" tIns="0" rIns="0" bIns="0" rtlCol="0" anchor="t">
            <a:spAutoFit/>
          </a:bodyPr>
          <a:lstStyle/>
          <a:p>
            <a:pPr algn="ctr">
              <a:lnSpc>
                <a:spcPts val="3920"/>
              </a:lnSpc>
              <a:spcBef>
                <a:spcPct val="0"/>
              </a:spcBef>
            </a:pPr>
            <a:r>
              <a:rPr lang="en-US" sz="2800">
                <a:solidFill>
                  <a:srgbClr val="000000"/>
                </a:solidFill>
                <a:latin typeface="Sigmar One"/>
                <a:ea typeface="Sigmar One"/>
                <a:cs typeface="Sigmar One"/>
                <a:sym typeface="Sigmar One"/>
              </a:rPr>
              <a:t>5. Xóa siêu thị theo mã</a:t>
            </a:r>
          </a:p>
        </p:txBody>
      </p:sp>
      <p:sp>
        <p:nvSpPr>
          <p:cNvPr id="10" name="TextBox 10"/>
          <p:cNvSpPr txBox="1"/>
          <p:nvPr/>
        </p:nvSpPr>
        <p:spPr>
          <a:xfrm>
            <a:off x="2041354" y="8989060"/>
            <a:ext cx="4462462" cy="481330"/>
          </a:xfrm>
          <a:prstGeom prst="rect">
            <a:avLst/>
          </a:prstGeom>
        </p:spPr>
        <p:txBody>
          <a:bodyPr lIns="0" tIns="0" rIns="0" bIns="0" rtlCol="0" anchor="t">
            <a:spAutoFit/>
          </a:bodyPr>
          <a:lstStyle/>
          <a:p>
            <a:pPr algn="ctr">
              <a:lnSpc>
                <a:spcPts val="3920"/>
              </a:lnSpc>
              <a:spcBef>
                <a:spcPct val="0"/>
              </a:spcBef>
            </a:pPr>
            <a:r>
              <a:rPr lang="en-US" sz="2800">
                <a:solidFill>
                  <a:srgbClr val="000000"/>
                </a:solidFill>
                <a:latin typeface="Sigmar One"/>
                <a:ea typeface="Sigmar One"/>
                <a:cs typeface="Sigmar One"/>
                <a:sym typeface="Sigmar One"/>
              </a:rPr>
              <a:t>4. Quản lý hàng hóa:</a:t>
            </a:r>
          </a:p>
        </p:txBody>
      </p:sp>
    </p:spTree>
  </p:cSld>
  <p:clrMapOvr>
    <a:masterClrMapping/>
  </p:clrMapOvr>
  <p:transition spd="slow">
    <p:cover dir="u"/>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TextBox 3"/>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Noto Sans"/>
                <a:ea typeface="Noto Sans"/>
                <a:cs typeface="Noto Sans"/>
                <a:sym typeface="Noto Sans"/>
              </a:rPr>
              <a:t>43</a:t>
            </a:r>
          </a:p>
        </p:txBody>
      </p:sp>
      <p:sp>
        <p:nvSpPr>
          <p:cNvPr id="4" name="TextBox 4"/>
          <p:cNvSpPr txBox="1"/>
          <p:nvPr/>
        </p:nvSpPr>
        <p:spPr>
          <a:xfrm>
            <a:off x="694584" y="1951015"/>
            <a:ext cx="11947637" cy="528632"/>
          </a:xfrm>
          <a:prstGeom prst="rect">
            <a:avLst/>
          </a:prstGeom>
        </p:spPr>
        <p:txBody>
          <a:bodyPr lIns="0" tIns="0" rIns="0" bIns="0" rtlCol="0" anchor="t">
            <a:spAutoFit/>
          </a:bodyPr>
          <a:lstStyle/>
          <a:p>
            <a:pPr algn="ctr">
              <a:lnSpc>
                <a:spcPts val="4357"/>
              </a:lnSpc>
              <a:spcBef>
                <a:spcPct val="0"/>
              </a:spcBef>
            </a:pPr>
            <a:r>
              <a:rPr lang="en-US" sz="3112">
                <a:solidFill>
                  <a:srgbClr val="000000"/>
                </a:solidFill>
                <a:latin typeface="Sigmar One"/>
                <a:ea typeface="Sigmar One"/>
                <a:cs typeface="Sigmar One"/>
                <a:sym typeface="Sigmar One"/>
              </a:rPr>
              <a:t>ĐÁNH GIÁ HƯỚNG TỔNG QUAN CỦA CHƯƠNG TRÌNH</a:t>
            </a:r>
          </a:p>
        </p:txBody>
      </p:sp>
      <p:sp>
        <p:nvSpPr>
          <p:cNvPr id="5" name="TextBox 5"/>
          <p:cNvSpPr txBox="1"/>
          <p:nvPr/>
        </p:nvSpPr>
        <p:spPr>
          <a:xfrm>
            <a:off x="694584" y="2698722"/>
            <a:ext cx="16116121" cy="3948430"/>
          </a:xfrm>
          <a:prstGeom prst="rect">
            <a:avLst/>
          </a:prstGeom>
        </p:spPr>
        <p:txBody>
          <a:bodyPr lIns="0" tIns="0" rIns="0" bIns="0" rtlCol="0" anchor="t">
            <a:spAutoFit/>
          </a:bodyPr>
          <a:lstStyle/>
          <a:p>
            <a:pPr algn="just">
              <a:lnSpc>
                <a:spcPts val="3920"/>
              </a:lnSpc>
              <a:spcBef>
                <a:spcPct val="0"/>
              </a:spcBef>
            </a:pPr>
            <a:r>
              <a:rPr lang="en-US" sz="2800">
                <a:solidFill>
                  <a:srgbClr val="000000"/>
                </a:solidFill>
                <a:latin typeface="Sigmar One"/>
                <a:ea typeface="Sigmar One"/>
                <a:cs typeface="Sigmar One"/>
                <a:sym typeface="Sigmar One"/>
              </a:rPr>
              <a:t>-kết quả: Chương trình đã hoàn thiện và được xây dựng nhằm quản lý danh sách siêu thị bằng danh sách liên kết đơn, bao gồm các chức năng cơ bản như:</a:t>
            </a:r>
          </a:p>
          <a:p>
            <a:pPr marL="604523" lvl="1" indent="-302261" algn="just">
              <a:lnSpc>
                <a:spcPts val="3920"/>
              </a:lnSpc>
              <a:buFont typeface="Arial"/>
              <a:buChar char="•"/>
            </a:pPr>
            <a:r>
              <a:rPr lang="en-US" sz="2800">
                <a:solidFill>
                  <a:srgbClr val="000000"/>
                </a:solidFill>
                <a:latin typeface="Sigmar One"/>
                <a:ea typeface="Sigmar One"/>
                <a:cs typeface="Sigmar One"/>
                <a:sym typeface="Sigmar One"/>
              </a:rPr>
              <a:t>Thêm siêu thị vào danh sách</a:t>
            </a:r>
          </a:p>
          <a:p>
            <a:pPr marL="604523" lvl="1" indent="-302261" algn="just">
              <a:lnSpc>
                <a:spcPts val="3920"/>
              </a:lnSpc>
              <a:buFont typeface="Arial"/>
              <a:buChar char="•"/>
            </a:pPr>
            <a:r>
              <a:rPr lang="en-US" sz="2800">
                <a:solidFill>
                  <a:srgbClr val="000000"/>
                </a:solidFill>
                <a:latin typeface="Sigmar One"/>
                <a:ea typeface="Sigmar One"/>
                <a:cs typeface="Sigmar One"/>
                <a:sym typeface="Sigmar One"/>
              </a:rPr>
              <a:t>Hiển thị danh sách</a:t>
            </a:r>
          </a:p>
          <a:p>
            <a:pPr marL="604523" lvl="1" indent="-302261" algn="just">
              <a:lnSpc>
                <a:spcPts val="3920"/>
              </a:lnSpc>
              <a:buFont typeface="Arial"/>
              <a:buChar char="•"/>
            </a:pPr>
            <a:r>
              <a:rPr lang="en-US" sz="2800">
                <a:solidFill>
                  <a:srgbClr val="000000"/>
                </a:solidFill>
                <a:latin typeface="Sigmar One"/>
                <a:ea typeface="Sigmar One"/>
                <a:cs typeface="Sigmar One"/>
                <a:sym typeface="Sigmar One"/>
              </a:rPr>
              <a:t>Tìm kiếm theo mã</a:t>
            </a:r>
          </a:p>
          <a:p>
            <a:pPr marL="604523" lvl="1" indent="-302261" algn="just">
              <a:lnSpc>
                <a:spcPts val="3920"/>
              </a:lnSpc>
              <a:buFont typeface="Arial"/>
              <a:buChar char="•"/>
            </a:pPr>
            <a:r>
              <a:rPr lang="en-US" sz="2800">
                <a:solidFill>
                  <a:srgbClr val="000000"/>
                </a:solidFill>
                <a:latin typeface="Sigmar One"/>
                <a:ea typeface="Sigmar One"/>
                <a:cs typeface="Sigmar One"/>
                <a:sym typeface="Sigmar One"/>
              </a:rPr>
              <a:t>Xóa theo mã</a:t>
            </a:r>
          </a:p>
          <a:p>
            <a:pPr marL="604523" lvl="1" indent="-302261" algn="just">
              <a:lnSpc>
                <a:spcPts val="3920"/>
              </a:lnSpc>
              <a:buFont typeface="Arial"/>
              <a:buChar char="•"/>
            </a:pPr>
            <a:r>
              <a:rPr lang="en-US" sz="2800">
                <a:solidFill>
                  <a:srgbClr val="000000"/>
                </a:solidFill>
                <a:latin typeface="Sigmar One"/>
                <a:ea typeface="Sigmar One"/>
                <a:cs typeface="Sigmar One"/>
                <a:sym typeface="Sigmar One"/>
              </a:rPr>
              <a:t>Quản lý dữ liệu siêu thị với nhiều thuộc tính</a:t>
            </a:r>
          </a:p>
        </p:txBody>
      </p:sp>
      <p:sp>
        <p:nvSpPr>
          <p:cNvPr id="6" name="TextBox 6"/>
          <p:cNvSpPr txBox="1"/>
          <p:nvPr/>
        </p:nvSpPr>
        <p:spPr>
          <a:xfrm>
            <a:off x="514974" y="6817048"/>
            <a:ext cx="10043815" cy="481330"/>
          </a:xfrm>
          <a:prstGeom prst="rect">
            <a:avLst/>
          </a:prstGeom>
        </p:spPr>
        <p:txBody>
          <a:bodyPr lIns="0" tIns="0" rIns="0" bIns="0" rtlCol="0" anchor="t">
            <a:spAutoFit/>
          </a:bodyPr>
          <a:lstStyle/>
          <a:p>
            <a:pPr algn="ctr">
              <a:lnSpc>
                <a:spcPts val="3920"/>
              </a:lnSpc>
            </a:pPr>
            <a:r>
              <a:rPr lang="en-US" sz="2800">
                <a:solidFill>
                  <a:srgbClr val="000000"/>
                </a:solidFill>
                <a:latin typeface="Sigmar One"/>
                <a:ea typeface="Sigmar One"/>
                <a:cs typeface="Sigmar One"/>
                <a:sym typeface="Sigmar One"/>
              </a:rPr>
              <a:t>-LỢI ÍCH CỦA CHƯƠNG TRÌNH QUẢN LÝ SIÊU THỊ:</a:t>
            </a:r>
          </a:p>
        </p:txBody>
      </p:sp>
      <p:sp>
        <p:nvSpPr>
          <p:cNvPr id="7" name="TextBox 7"/>
          <p:cNvSpPr txBox="1"/>
          <p:nvPr/>
        </p:nvSpPr>
        <p:spPr>
          <a:xfrm>
            <a:off x="694584" y="7513799"/>
            <a:ext cx="17593416" cy="1471930"/>
          </a:xfrm>
          <a:prstGeom prst="rect">
            <a:avLst/>
          </a:prstGeom>
        </p:spPr>
        <p:txBody>
          <a:bodyPr lIns="0" tIns="0" rIns="0" bIns="0" rtlCol="0" anchor="t">
            <a:spAutoFit/>
          </a:bodyPr>
          <a:lstStyle/>
          <a:p>
            <a:pPr algn="l">
              <a:lnSpc>
                <a:spcPts val="3920"/>
              </a:lnSpc>
              <a:spcBef>
                <a:spcPct val="0"/>
              </a:spcBef>
            </a:pPr>
            <a:r>
              <a:rPr lang="en-US" sz="2800">
                <a:solidFill>
                  <a:srgbClr val="000000"/>
                </a:solidFill>
                <a:latin typeface="Sigmar One"/>
                <a:ea typeface="Sigmar One"/>
                <a:cs typeface="Sigmar One"/>
                <a:sym typeface="Sigmar One"/>
              </a:rPr>
              <a:t>Chương trình quản lý siêu thị mang lại nhiều lợi ích rõ rệt trong việc xử lý và tổ chức thông tin, đặc biệt khi số lượng siêu thị, nhân viên và hàng hóa ngày càng nhiều. </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3" name="Group 3"/>
          <p:cNvGrpSpPr/>
          <p:nvPr/>
        </p:nvGrpSpPr>
        <p:grpSpPr>
          <a:xfrm>
            <a:off x="334110" y="8861106"/>
            <a:ext cx="17619781" cy="1543050"/>
            <a:chOff x="0" y="0"/>
            <a:chExt cx="4640601" cy="406400"/>
          </a:xfrm>
        </p:grpSpPr>
        <p:sp>
          <p:nvSpPr>
            <p:cNvPr id="4" name="Freeform 4"/>
            <p:cNvSpPr/>
            <p:nvPr/>
          </p:nvSpPr>
          <p:spPr>
            <a:xfrm>
              <a:off x="0" y="0"/>
              <a:ext cx="4640601" cy="406400"/>
            </a:xfrm>
            <a:custGeom>
              <a:avLst/>
              <a:gdLst/>
              <a:ahLst/>
              <a:cxnLst/>
              <a:rect l="l" t="t" r="r" b="b"/>
              <a:pathLst>
                <a:path w="4640601" h="406400">
                  <a:moveTo>
                    <a:pt x="4437401" y="0"/>
                  </a:moveTo>
                  <a:cubicBezTo>
                    <a:pt x="4549625" y="0"/>
                    <a:pt x="4640601" y="90976"/>
                    <a:pt x="4640601" y="203200"/>
                  </a:cubicBezTo>
                  <a:cubicBezTo>
                    <a:pt x="4640601" y="315424"/>
                    <a:pt x="4549625" y="406400"/>
                    <a:pt x="4437401" y="406400"/>
                  </a:cubicBezTo>
                  <a:lnTo>
                    <a:pt x="203200" y="406400"/>
                  </a:lnTo>
                  <a:cubicBezTo>
                    <a:pt x="90976" y="406400"/>
                    <a:pt x="0" y="315424"/>
                    <a:pt x="0" y="203200"/>
                  </a:cubicBezTo>
                  <a:cubicBezTo>
                    <a:pt x="0" y="90976"/>
                    <a:pt x="90976" y="0"/>
                    <a:pt x="203200" y="0"/>
                  </a:cubicBezTo>
                  <a:close/>
                </a:path>
              </a:pathLst>
            </a:custGeom>
            <a:solidFill>
              <a:srgbClr val="F1D096"/>
            </a:solidFill>
          </p:spPr>
        </p:sp>
        <p:sp>
          <p:nvSpPr>
            <p:cNvPr id="5" name="TextBox 5"/>
            <p:cNvSpPr txBox="1"/>
            <p:nvPr/>
          </p:nvSpPr>
          <p:spPr>
            <a:xfrm>
              <a:off x="0" y="-47625"/>
              <a:ext cx="4640601" cy="454025"/>
            </a:xfrm>
            <a:prstGeom prst="rect">
              <a:avLst/>
            </a:prstGeom>
          </p:spPr>
          <p:txBody>
            <a:bodyPr lIns="50800" tIns="50800" rIns="50800" bIns="50800" rtlCol="0" anchor="ctr"/>
            <a:lstStyle/>
            <a:p>
              <a:pPr algn="ctr">
                <a:lnSpc>
                  <a:spcPts val="2800"/>
                </a:lnSpc>
              </a:pPr>
              <a:endParaRPr/>
            </a:p>
          </p:txBody>
        </p:sp>
      </p:grpSp>
      <p:sp>
        <p:nvSpPr>
          <p:cNvPr id="6" name="TextBox 6"/>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Noto Sans"/>
                <a:ea typeface="Noto Sans"/>
                <a:cs typeface="Noto Sans"/>
                <a:sym typeface="Noto Sans"/>
              </a:rPr>
              <a:t>44</a:t>
            </a:r>
          </a:p>
        </p:txBody>
      </p:sp>
      <p:grpSp>
        <p:nvGrpSpPr>
          <p:cNvPr id="7" name="Group 7"/>
          <p:cNvGrpSpPr/>
          <p:nvPr/>
        </p:nvGrpSpPr>
        <p:grpSpPr>
          <a:xfrm>
            <a:off x="254396" y="2232231"/>
            <a:ext cx="17826692" cy="1853467"/>
            <a:chOff x="0" y="0"/>
            <a:chExt cx="4695096" cy="488156"/>
          </a:xfrm>
        </p:grpSpPr>
        <p:sp>
          <p:nvSpPr>
            <p:cNvPr id="8" name="Freeform 8"/>
            <p:cNvSpPr/>
            <p:nvPr/>
          </p:nvSpPr>
          <p:spPr>
            <a:xfrm>
              <a:off x="0" y="0"/>
              <a:ext cx="4695096" cy="488156"/>
            </a:xfrm>
            <a:custGeom>
              <a:avLst/>
              <a:gdLst/>
              <a:ahLst/>
              <a:cxnLst/>
              <a:rect l="l" t="t" r="r" b="b"/>
              <a:pathLst>
                <a:path w="4695096" h="488156">
                  <a:moveTo>
                    <a:pt x="4491896" y="0"/>
                  </a:moveTo>
                  <a:cubicBezTo>
                    <a:pt x="4604120" y="0"/>
                    <a:pt x="4695096" y="109277"/>
                    <a:pt x="4695096" y="244078"/>
                  </a:cubicBezTo>
                  <a:cubicBezTo>
                    <a:pt x="4695096" y="378879"/>
                    <a:pt x="4604120" y="488156"/>
                    <a:pt x="4491896" y="488156"/>
                  </a:cubicBezTo>
                  <a:lnTo>
                    <a:pt x="203200" y="488156"/>
                  </a:lnTo>
                  <a:cubicBezTo>
                    <a:pt x="90976" y="488156"/>
                    <a:pt x="0" y="378879"/>
                    <a:pt x="0" y="244078"/>
                  </a:cubicBezTo>
                  <a:cubicBezTo>
                    <a:pt x="0" y="109277"/>
                    <a:pt x="90976" y="0"/>
                    <a:pt x="203200" y="0"/>
                  </a:cubicBezTo>
                  <a:close/>
                </a:path>
              </a:pathLst>
            </a:custGeom>
            <a:solidFill>
              <a:srgbClr val="F2563A"/>
            </a:solidFill>
          </p:spPr>
        </p:sp>
        <p:sp>
          <p:nvSpPr>
            <p:cNvPr id="9" name="TextBox 9"/>
            <p:cNvSpPr txBox="1"/>
            <p:nvPr/>
          </p:nvSpPr>
          <p:spPr>
            <a:xfrm>
              <a:off x="0" y="-47625"/>
              <a:ext cx="4695096" cy="535781"/>
            </a:xfrm>
            <a:prstGeom prst="rect">
              <a:avLst/>
            </a:prstGeom>
          </p:spPr>
          <p:txBody>
            <a:bodyPr lIns="50800" tIns="50800" rIns="50800" bIns="50800" rtlCol="0" anchor="ctr"/>
            <a:lstStyle/>
            <a:p>
              <a:pPr algn="ctr">
                <a:lnSpc>
                  <a:spcPts val="2800"/>
                </a:lnSpc>
              </a:pPr>
              <a:endParaRPr/>
            </a:p>
          </p:txBody>
        </p:sp>
      </p:grpSp>
      <p:sp>
        <p:nvSpPr>
          <p:cNvPr id="10" name="TextBox 10"/>
          <p:cNvSpPr txBox="1"/>
          <p:nvPr/>
        </p:nvSpPr>
        <p:spPr>
          <a:xfrm>
            <a:off x="883444" y="2391728"/>
            <a:ext cx="16521112" cy="1471930"/>
          </a:xfrm>
          <a:prstGeom prst="rect">
            <a:avLst/>
          </a:prstGeom>
        </p:spPr>
        <p:txBody>
          <a:bodyPr lIns="0" tIns="0" rIns="0" bIns="0" rtlCol="0" anchor="t">
            <a:spAutoFit/>
          </a:bodyPr>
          <a:lstStyle/>
          <a:p>
            <a:pPr algn="just">
              <a:lnSpc>
                <a:spcPts val="3919"/>
              </a:lnSpc>
              <a:spcBef>
                <a:spcPct val="0"/>
              </a:spcBef>
            </a:pPr>
            <a:r>
              <a:rPr lang="en-US" sz="2799">
                <a:solidFill>
                  <a:srgbClr val="000000"/>
                </a:solidFill>
                <a:latin typeface="Sigmar One"/>
                <a:ea typeface="Sigmar One"/>
                <a:cs typeface="Sigmar One"/>
                <a:sym typeface="Sigmar One"/>
              </a:rPr>
              <a:t> 1. Giúp quản lý thông tin hiệu quả:</a:t>
            </a:r>
          </a:p>
          <a:p>
            <a:pPr algn="just">
              <a:lnSpc>
                <a:spcPts val="3919"/>
              </a:lnSpc>
              <a:spcBef>
                <a:spcPct val="0"/>
              </a:spcBef>
            </a:pPr>
            <a:r>
              <a:rPr lang="en-US" sz="2799">
                <a:solidFill>
                  <a:srgbClr val="000000"/>
                </a:solidFill>
                <a:latin typeface="Sigmar One"/>
                <a:ea typeface="Sigmar One"/>
                <a:cs typeface="Sigmar One"/>
                <a:sym typeface="Sigmar One"/>
              </a:rPr>
              <a:t> lưu trữ đầy đủ các thông tin quan trọng của siêu thị -&gt;việc quản lý trở nên có hệ thống và khoa học hơn.</a:t>
            </a:r>
          </a:p>
        </p:txBody>
      </p:sp>
      <p:sp>
        <p:nvSpPr>
          <p:cNvPr id="11" name="TextBox 11"/>
          <p:cNvSpPr txBox="1"/>
          <p:nvPr/>
        </p:nvSpPr>
        <p:spPr>
          <a:xfrm>
            <a:off x="1028700" y="1743916"/>
            <a:ext cx="5274915" cy="481330"/>
          </a:xfrm>
          <a:prstGeom prst="rect">
            <a:avLst/>
          </a:prstGeom>
        </p:spPr>
        <p:txBody>
          <a:bodyPr lIns="0" tIns="0" rIns="0" bIns="0" rtlCol="0" anchor="t">
            <a:spAutoFit/>
          </a:bodyPr>
          <a:lstStyle/>
          <a:p>
            <a:pPr algn="ctr">
              <a:lnSpc>
                <a:spcPts val="3919"/>
              </a:lnSpc>
              <a:spcBef>
                <a:spcPct val="0"/>
              </a:spcBef>
            </a:pPr>
            <a:r>
              <a:rPr lang="en-US" sz="2799">
                <a:solidFill>
                  <a:srgbClr val="000000"/>
                </a:solidFill>
                <a:latin typeface="Sigmar One"/>
                <a:ea typeface="Sigmar One"/>
                <a:cs typeface="Sigmar One"/>
                <a:sym typeface="Sigmar One"/>
              </a:rPr>
              <a:t>Một số lợi ích chính gồm:</a:t>
            </a:r>
          </a:p>
        </p:txBody>
      </p:sp>
      <p:grpSp>
        <p:nvGrpSpPr>
          <p:cNvPr id="12" name="Group 12"/>
          <p:cNvGrpSpPr/>
          <p:nvPr/>
        </p:nvGrpSpPr>
        <p:grpSpPr>
          <a:xfrm>
            <a:off x="230654" y="4018111"/>
            <a:ext cx="18033604" cy="1686452"/>
            <a:chOff x="0" y="0"/>
            <a:chExt cx="24044805" cy="2248602"/>
          </a:xfrm>
        </p:grpSpPr>
        <p:grpSp>
          <p:nvGrpSpPr>
            <p:cNvPr id="13" name="Group 13"/>
            <p:cNvGrpSpPr/>
            <p:nvPr/>
          </p:nvGrpSpPr>
          <p:grpSpPr>
            <a:xfrm>
              <a:off x="0" y="0"/>
              <a:ext cx="23768923" cy="2248602"/>
              <a:chOff x="0" y="0"/>
              <a:chExt cx="4695096" cy="444168"/>
            </a:xfrm>
          </p:grpSpPr>
          <p:sp>
            <p:nvSpPr>
              <p:cNvPr id="14" name="Freeform 14"/>
              <p:cNvSpPr/>
              <p:nvPr/>
            </p:nvSpPr>
            <p:spPr>
              <a:xfrm>
                <a:off x="0" y="0"/>
                <a:ext cx="4695096" cy="444168"/>
              </a:xfrm>
              <a:custGeom>
                <a:avLst/>
                <a:gdLst/>
                <a:ahLst/>
                <a:cxnLst/>
                <a:rect l="l" t="t" r="r" b="b"/>
                <a:pathLst>
                  <a:path w="4695096" h="444168">
                    <a:moveTo>
                      <a:pt x="4491896" y="0"/>
                    </a:moveTo>
                    <a:cubicBezTo>
                      <a:pt x="4604120" y="0"/>
                      <a:pt x="4695096" y="99430"/>
                      <a:pt x="4695096" y="222084"/>
                    </a:cubicBezTo>
                    <a:cubicBezTo>
                      <a:pt x="4695096" y="344738"/>
                      <a:pt x="4604120" y="444168"/>
                      <a:pt x="4491896" y="444168"/>
                    </a:cubicBezTo>
                    <a:lnTo>
                      <a:pt x="203200" y="444168"/>
                    </a:lnTo>
                    <a:cubicBezTo>
                      <a:pt x="90976" y="444168"/>
                      <a:pt x="0" y="344738"/>
                      <a:pt x="0" y="222084"/>
                    </a:cubicBezTo>
                    <a:cubicBezTo>
                      <a:pt x="0" y="99430"/>
                      <a:pt x="90976" y="0"/>
                      <a:pt x="203200" y="0"/>
                    </a:cubicBezTo>
                    <a:close/>
                  </a:path>
                </a:pathLst>
              </a:custGeom>
              <a:solidFill>
                <a:srgbClr val="F8DE18"/>
              </a:solidFill>
            </p:spPr>
          </p:sp>
          <p:sp>
            <p:nvSpPr>
              <p:cNvPr id="15" name="TextBox 15"/>
              <p:cNvSpPr txBox="1"/>
              <p:nvPr/>
            </p:nvSpPr>
            <p:spPr>
              <a:xfrm>
                <a:off x="0" y="-47625"/>
                <a:ext cx="4695096" cy="491793"/>
              </a:xfrm>
              <a:prstGeom prst="rect">
                <a:avLst/>
              </a:prstGeom>
            </p:spPr>
            <p:txBody>
              <a:bodyPr lIns="50800" tIns="50800" rIns="50800" bIns="50800" rtlCol="0" anchor="ctr"/>
              <a:lstStyle/>
              <a:p>
                <a:pPr algn="ctr">
                  <a:lnSpc>
                    <a:spcPts val="2800"/>
                  </a:lnSpc>
                </a:pPr>
                <a:endParaRPr/>
              </a:p>
            </p:txBody>
          </p:sp>
        </p:grpSp>
        <p:sp>
          <p:nvSpPr>
            <p:cNvPr id="16" name="TextBox 16"/>
            <p:cNvSpPr txBox="1"/>
            <p:nvPr/>
          </p:nvSpPr>
          <p:spPr>
            <a:xfrm>
              <a:off x="838730" y="98425"/>
              <a:ext cx="23206075" cy="1854767"/>
            </a:xfrm>
            <a:prstGeom prst="rect">
              <a:avLst/>
            </a:prstGeom>
          </p:spPr>
          <p:txBody>
            <a:bodyPr lIns="0" tIns="0" rIns="0" bIns="0" rtlCol="0" anchor="t">
              <a:spAutoFit/>
            </a:bodyPr>
            <a:lstStyle/>
            <a:p>
              <a:pPr algn="l">
                <a:lnSpc>
                  <a:spcPts val="3755"/>
                </a:lnSpc>
                <a:spcBef>
                  <a:spcPct val="0"/>
                </a:spcBef>
              </a:pPr>
              <a:r>
                <a:rPr lang="en-US" sz="2682">
                  <a:solidFill>
                    <a:srgbClr val="000000"/>
                  </a:solidFill>
                  <a:latin typeface="Sigmar One"/>
                  <a:ea typeface="Sigmar One"/>
                  <a:cs typeface="Sigmar One"/>
                  <a:sym typeface="Sigmar One"/>
                </a:rPr>
                <a:t> 2. Tìm kiếm nhanh và chính xác</a:t>
              </a:r>
            </a:p>
            <a:p>
              <a:pPr algn="l">
                <a:lnSpc>
                  <a:spcPts val="3755"/>
                </a:lnSpc>
                <a:spcBef>
                  <a:spcPct val="0"/>
                </a:spcBef>
              </a:pPr>
              <a:r>
                <a:rPr lang="en-US" sz="2682">
                  <a:solidFill>
                    <a:srgbClr val="000000"/>
                  </a:solidFill>
                  <a:latin typeface="Sigmar One"/>
                  <a:ea typeface="Sigmar One"/>
                  <a:cs typeface="Sigmar One"/>
                  <a:sym typeface="Sigmar One"/>
                </a:rPr>
                <a:t>Người dùng có thể tìm siêu thị dựa trên mã, giúp Giảm thời gian tìm kiếm,Tránh sai sót khi quản lý thủ công,Nhanh chóng truy cập đến thông tin cần thiết</a:t>
              </a:r>
            </a:p>
          </p:txBody>
        </p:sp>
      </p:grpSp>
      <p:grpSp>
        <p:nvGrpSpPr>
          <p:cNvPr id="17" name="Group 17"/>
          <p:cNvGrpSpPr/>
          <p:nvPr/>
        </p:nvGrpSpPr>
        <p:grpSpPr>
          <a:xfrm>
            <a:off x="230654" y="5704563"/>
            <a:ext cx="17826692" cy="1543050"/>
            <a:chOff x="0" y="0"/>
            <a:chExt cx="4695096" cy="406400"/>
          </a:xfrm>
        </p:grpSpPr>
        <p:sp>
          <p:nvSpPr>
            <p:cNvPr id="18" name="Freeform 18"/>
            <p:cNvSpPr/>
            <p:nvPr/>
          </p:nvSpPr>
          <p:spPr>
            <a:xfrm>
              <a:off x="0" y="0"/>
              <a:ext cx="4695096" cy="406400"/>
            </a:xfrm>
            <a:custGeom>
              <a:avLst/>
              <a:gdLst/>
              <a:ahLst/>
              <a:cxnLst/>
              <a:rect l="l" t="t" r="r" b="b"/>
              <a:pathLst>
                <a:path w="4695096" h="406400">
                  <a:moveTo>
                    <a:pt x="4491896" y="0"/>
                  </a:moveTo>
                  <a:cubicBezTo>
                    <a:pt x="4604120" y="0"/>
                    <a:pt x="4695096" y="90976"/>
                    <a:pt x="4695096" y="203200"/>
                  </a:cubicBezTo>
                  <a:cubicBezTo>
                    <a:pt x="4695096" y="315424"/>
                    <a:pt x="4604120" y="406400"/>
                    <a:pt x="4491896" y="406400"/>
                  </a:cubicBezTo>
                  <a:lnTo>
                    <a:pt x="203200" y="406400"/>
                  </a:lnTo>
                  <a:cubicBezTo>
                    <a:pt x="90976" y="406400"/>
                    <a:pt x="0" y="315424"/>
                    <a:pt x="0" y="203200"/>
                  </a:cubicBezTo>
                  <a:cubicBezTo>
                    <a:pt x="0" y="90976"/>
                    <a:pt x="90976" y="0"/>
                    <a:pt x="203200" y="0"/>
                  </a:cubicBezTo>
                  <a:close/>
                </a:path>
              </a:pathLst>
            </a:custGeom>
            <a:solidFill>
              <a:srgbClr val="7D79FF"/>
            </a:solidFill>
          </p:spPr>
        </p:sp>
        <p:sp>
          <p:nvSpPr>
            <p:cNvPr id="19" name="TextBox 19"/>
            <p:cNvSpPr txBox="1"/>
            <p:nvPr/>
          </p:nvSpPr>
          <p:spPr>
            <a:xfrm>
              <a:off x="0" y="-47625"/>
              <a:ext cx="4695096" cy="454025"/>
            </a:xfrm>
            <a:prstGeom prst="rect">
              <a:avLst/>
            </a:prstGeom>
          </p:spPr>
          <p:txBody>
            <a:bodyPr lIns="50800" tIns="50800" rIns="50800" bIns="50800" rtlCol="0" anchor="ctr"/>
            <a:lstStyle/>
            <a:p>
              <a:pPr algn="ctr">
                <a:lnSpc>
                  <a:spcPts val="2800"/>
                </a:lnSpc>
              </a:pPr>
              <a:endParaRPr/>
            </a:p>
          </p:txBody>
        </p:sp>
      </p:grpSp>
      <p:sp>
        <p:nvSpPr>
          <p:cNvPr id="20" name="TextBox 20"/>
          <p:cNvSpPr txBox="1"/>
          <p:nvPr/>
        </p:nvSpPr>
        <p:spPr>
          <a:xfrm>
            <a:off x="883444" y="5801865"/>
            <a:ext cx="17404556" cy="1450281"/>
          </a:xfrm>
          <a:prstGeom prst="rect">
            <a:avLst/>
          </a:prstGeom>
        </p:spPr>
        <p:txBody>
          <a:bodyPr lIns="0" tIns="0" rIns="0" bIns="0" rtlCol="0" anchor="t">
            <a:spAutoFit/>
          </a:bodyPr>
          <a:lstStyle/>
          <a:p>
            <a:pPr algn="l">
              <a:lnSpc>
                <a:spcPts val="3860"/>
              </a:lnSpc>
              <a:spcBef>
                <a:spcPct val="0"/>
              </a:spcBef>
            </a:pPr>
            <a:r>
              <a:rPr lang="en-US" sz="2757">
                <a:solidFill>
                  <a:srgbClr val="000000"/>
                </a:solidFill>
                <a:latin typeface="Sigmar One"/>
                <a:ea typeface="Sigmar One"/>
                <a:cs typeface="Sigmar One"/>
                <a:sym typeface="Sigmar One"/>
              </a:rPr>
              <a:t>3. Hỗ trợ thêm – xóa – cập nhật dễ dàng:</a:t>
            </a:r>
          </a:p>
          <a:p>
            <a:pPr algn="l">
              <a:lnSpc>
                <a:spcPts val="3860"/>
              </a:lnSpc>
              <a:spcBef>
                <a:spcPct val="0"/>
              </a:spcBef>
            </a:pPr>
            <a:r>
              <a:rPr lang="en-US" sz="2757">
                <a:solidFill>
                  <a:srgbClr val="000000"/>
                </a:solidFill>
                <a:latin typeface="Sigmar One"/>
                <a:ea typeface="Sigmar One"/>
                <a:cs typeface="Sigmar One"/>
                <a:sym typeface="Sigmar One"/>
              </a:rPr>
              <a:t>Không cần thao tác trực tiếp vào file hoặc sổ sách mà vẫn dễ dàng chỉnh sửa và hạn chế tối đa  việc nhầm lẫn khi chỉnh sửa thủ công</a:t>
            </a:r>
          </a:p>
        </p:txBody>
      </p:sp>
      <p:grpSp>
        <p:nvGrpSpPr>
          <p:cNvPr id="21" name="Group 21"/>
          <p:cNvGrpSpPr/>
          <p:nvPr/>
        </p:nvGrpSpPr>
        <p:grpSpPr>
          <a:xfrm>
            <a:off x="334110" y="7261671"/>
            <a:ext cx="17826692" cy="1543050"/>
            <a:chOff x="0" y="0"/>
            <a:chExt cx="4695096" cy="406400"/>
          </a:xfrm>
        </p:grpSpPr>
        <p:sp>
          <p:nvSpPr>
            <p:cNvPr id="22" name="Freeform 22"/>
            <p:cNvSpPr/>
            <p:nvPr/>
          </p:nvSpPr>
          <p:spPr>
            <a:xfrm>
              <a:off x="0" y="0"/>
              <a:ext cx="4695096" cy="406400"/>
            </a:xfrm>
            <a:custGeom>
              <a:avLst/>
              <a:gdLst/>
              <a:ahLst/>
              <a:cxnLst/>
              <a:rect l="l" t="t" r="r" b="b"/>
              <a:pathLst>
                <a:path w="4695096" h="406400">
                  <a:moveTo>
                    <a:pt x="4491896" y="0"/>
                  </a:moveTo>
                  <a:cubicBezTo>
                    <a:pt x="4604120" y="0"/>
                    <a:pt x="4695096" y="90976"/>
                    <a:pt x="4695096" y="203200"/>
                  </a:cubicBezTo>
                  <a:cubicBezTo>
                    <a:pt x="4695096" y="315424"/>
                    <a:pt x="4604120" y="406400"/>
                    <a:pt x="4491896" y="406400"/>
                  </a:cubicBezTo>
                  <a:lnTo>
                    <a:pt x="203200" y="406400"/>
                  </a:lnTo>
                  <a:cubicBezTo>
                    <a:pt x="90976" y="406400"/>
                    <a:pt x="0" y="315424"/>
                    <a:pt x="0" y="203200"/>
                  </a:cubicBezTo>
                  <a:cubicBezTo>
                    <a:pt x="0" y="90976"/>
                    <a:pt x="90976" y="0"/>
                    <a:pt x="203200" y="0"/>
                  </a:cubicBezTo>
                  <a:close/>
                </a:path>
              </a:pathLst>
            </a:custGeom>
            <a:solidFill>
              <a:srgbClr val="49BEA1"/>
            </a:solidFill>
          </p:spPr>
        </p:sp>
        <p:sp>
          <p:nvSpPr>
            <p:cNvPr id="23" name="TextBox 23"/>
            <p:cNvSpPr txBox="1"/>
            <p:nvPr/>
          </p:nvSpPr>
          <p:spPr>
            <a:xfrm>
              <a:off x="0" y="-47625"/>
              <a:ext cx="4695096" cy="454025"/>
            </a:xfrm>
            <a:prstGeom prst="rect">
              <a:avLst/>
            </a:prstGeom>
          </p:spPr>
          <p:txBody>
            <a:bodyPr lIns="50800" tIns="50800" rIns="50800" bIns="50800" rtlCol="0" anchor="ctr"/>
            <a:lstStyle/>
            <a:p>
              <a:pPr algn="ctr">
                <a:lnSpc>
                  <a:spcPts val="2800"/>
                </a:lnSpc>
              </a:pPr>
              <a:endParaRPr/>
            </a:p>
          </p:txBody>
        </p:sp>
      </p:grpSp>
      <p:sp>
        <p:nvSpPr>
          <p:cNvPr id="24" name="TextBox 24"/>
          <p:cNvSpPr txBox="1"/>
          <p:nvPr/>
        </p:nvSpPr>
        <p:spPr>
          <a:xfrm>
            <a:off x="883444" y="7643811"/>
            <a:ext cx="16990733" cy="976630"/>
          </a:xfrm>
          <a:prstGeom prst="rect">
            <a:avLst/>
          </a:prstGeom>
        </p:spPr>
        <p:txBody>
          <a:bodyPr lIns="0" tIns="0" rIns="0" bIns="0" rtlCol="0" anchor="t">
            <a:spAutoFit/>
          </a:bodyPr>
          <a:lstStyle/>
          <a:p>
            <a:pPr algn="l">
              <a:lnSpc>
                <a:spcPts val="3920"/>
              </a:lnSpc>
              <a:spcBef>
                <a:spcPct val="0"/>
              </a:spcBef>
            </a:pPr>
            <a:r>
              <a:rPr lang="en-US" sz="2800">
                <a:solidFill>
                  <a:srgbClr val="000000"/>
                </a:solidFill>
                <a:latin typeface="Sigmar One"/>
                <a:ea typeface="Sigmar One"/>
                <a:cs typeface="Sigmar One"/>
                <a:sym typeface="Sigmar One"/>
              </a:rPr>
              <a:t>  4. Đảm bảo dữ liệu luôn nhất quán :Không bị trùng lặp ,mất dữ liệu  khi xóa Bộ nhớ được giải phóng đúng cách</a:t>
            </a:r>
          </a:p>
        </p:txBody>
      </p:sp>
      <p:sp>
        <p:nvSpPr>
          <p:cNvPr id="25" name="TextBox 25"/>
          <p:cNvSpPr txBox="1"/>
          <p:nvPr/>
        </p:nvSpPr>
        <p:spPr>
          <a:xfrm>
            <a:off x="956072" y="8868091"/>
            <a:ext cx="16845477" cy="1471930"/>
          </a:xfrm>
          <a:prstGeom prst="rect">
            <a:avLst/>
          </a:prstGeom>
        </p:spPr>
        <p:txBody>
          <a:bodyPr lIns="0" tIns="0" rIns="0" bIns="0" rtlCol="0" anchor="t">
            <a:spAutoFit/>
          </a:bodyPr>
          <a:lstStyle/>
          <a:p>
            <a:pPr algn="ctr">
              <a:lnSpc>
                <a:spcPts val="3920"/>
              </a:lnSpc>
              <a:spcBef>
                <a:spcPct val="0"/>
              </a:spcBef>
            </a:pPr>
            <a:r>
              <a:rPr lang="en-US" sz="2800">
                <a:solidFill>
                  <a:srgbClr val="000000"/>
                </a:solidFill>
                <a:latin typeface="Sigmar One"/>
                <a:ea typeface="Sigmar One"/>
                <a:cs typeface="Sigmar One"/>
                <a:sym typeface="Sigmar One"/>
              </a:rPr>
              <a:t>5.Mở rộng linh hoạt,Tăng tính tự động hóa,Dễ sử dụng và thân thiện</a:t>
            </a:r>
          </a:p>
          <a:p>
            <a:pPr algn="l">
              <a:lnSpc>
                <a:spcPts val="3920"/>
              </a:lnSpc>
              <a:spcBef>
                <a:spcPct val="0"/>
              </a:spcBef>
            </a:pPr>
            <a:r>
              <a:rPr lang="en-US" sz="2800">
                <a:solidFill>
                  <a:srgbClr val="000000"/>
                </a:solidFill>
                <a:latin typeface="Sigmar One"/>
                <a:ea typeface="Sigmar One"/>
                <a:cs typeface="Sigmar One"/>
                <a:sym typeface="Sigmar One"/>
              </a:rPr>
              <a:t>-&gt; nắm rõ ,xử lí các thao tác  dễ dàng và  tạo nền tảng  khoa học cho các chức năng nâng cao phục vụ nhu cầu thực tế</a:t>
            </a:r>
          </a:p>
        </p:txBody>
      </p:sp>
    </p:spTree>
  </p:cSld>
  <p:clrMapOvr>
    <a:masterClrMapping/>
  </p:clrMapOvr>
  <p:transition spd="slow">
    <p:cover dir="u"/>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TextBox 3"/>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Noto Sans"/>
                <a:ea typeface="Noto Sans"/>
                <a:cs typeface="Noto Sans"/>
                <a:sym typeface="Noto Sans"/>
              </a:rPr>
              <a:t>45</a:t>
            </a:r>
          </a:p>
        </p:txBody>
      </p:sp>
      <p:sp>
        <p:nvSpPr>
          <p:cNvPr id="4" name="TextBox 4"/>
          <p:cNvSpPr txBox="1"/>
          <p:nvPr/>
        </p:nvSpPr>
        <p:spPr>
          <a:xfrm>
            <a:off x="195678" y="1815671"/>
            <a:ext cx="18092322" cy="1471930"/>
          </a:xfrm>
          <a:prstGeom prst="rect">
            <a:avLst/>
          </a:prstGeom>
        </p:spPr>
        <p:txBody>
          <a:bodyPr lIns="0" tIns="0" rIns="0" bIns="0" rtlCol="0" anchor="t">
            <a:spAutoFit/>
          </a:bodyPr>
          <a:lstStyle/>
          <a:p>
            <a:pPr algn="l">
              <a:lnSpc>
                <a:spcPts val="3919"/>
              </a:lnSpc>
              <a:spcBef>
                <a:spcPct val="0"/>
              </a:spcBef>
            </a:pPr>
            <a:r>
              <a:rPr lang="en-US" sz="2799">
                <a:solidFill>
                  <a:srgbClr val="000000"/>
                </a:solidFill>
                <a:latin typeface="Sigmar One"/>
                <a:ea typeface="Sigmar One"/>
                <a:cs typeface="Sigmar One"/>
                <a:sym typeface="Sigmar One"/>
              </a:rPr>
              <a:t>HƯỚNG PHÁT TRIỂN CỦA CHƯƠNG TRÌNH QUẢN LÝ SIÊU THỊ</a:t>
            </a:r>
          </a:p>
          <a:p>
            <a:pPr algn="l">
              <a:lnSpc>
                <a:spcPts val="3919"/>
              </a:lnSpc>
              <a:spcBef>
                <a:spcPct val="0"/>
              </a:spcBef>
            </a:pPr>
            <a:r>
              <a:rPr lang="en-US" sz="2799">
                <a:solidFill>
                  <a:srgbClr val="000000"/>
                </a:solidFill>
                <a:latin typeface="Sigmar One"/>
                <a:ea typeface="Sigmar One"/>
                <a:cs typeface="Sigmar One"/>
                <a:sym typeface="Sigmar One"/>
              </a:rPr>
              <a:t>Trong tương lai, chương trình có thể tiếp tục được mở rộng và hoàn thiện hơn để đáp ứng nhu cầu quản lý thực tế    . Một số hướng phát triển quan trọng gồm:</a:t>
            </a:r>
          </a:p>
        </p:txBody>
      </p:sp>
      <p:sp>
        <p:nvSpPr>
          <p:cNvPr id="5" name="TextBox 5"/>
          <p:cNvSpPr txBox="1"/>
          <p:nvPr/>
        </p:nvSpPr>
        <p:spPr>
          <a:xfrm>
            <a:off x="195678" y="3918211"/>
            <a:ext cx="11503596" cy="481330"/>
          </a:xfrm>
          <a:prstGeom prst="rect">
            <a:avLst/>
          </a:prstGeom>
        </p:spPr>
        <p:txBody>
          <a:bodyPr lIns="0" tIns="0" rIns="0" bIns="0" rtlCol="0" anchor="t">
            <a:spAutoFit/>
          </a:bodyPr>
          <a:lstStyle/>
          <a:p>
            <a:pPr algn="ctr">
              <a:lnSpc>
                <a:spcPts val="3919"/>
              </a:lnSpc>
              <a:spcBef>
                <a:spcPct val="0"/>
              </a:spcBef>
            </a:pPr>
            <a:r>
              <a:rPr lang="en-US" sz="2799">
                <a:solidFill>
                  <a:srgbClr val="000000"/>
                </a:solidFill>
                <a:latin typeface="Sigmar One"/>
                <a:ea typeface="Sigmar One"/>
                <a:cs typeface="Sigmar One"/>
                <a:sym typeface="Sigmar One"/>
              </a:rPr>
              <a:t>1. Bổ sung chức năng cập nhật thông tin</a:t>
            </a:r>
          </a:p>
        </p:txBody>
      </p:sp>
      <p:sp>
        <p:nvSpPr>
          <p:cNvPr id="6" name="TextBox 6"/>
          <p:cNvSpPr txBox="1"/>
          <p:nvPr/>
        </p:nvSpPr>
        <p:spPr>
          <a:xfrm>
            <a:off x="1592284" y="4532892"/>
            <a:ext cx="8197007" cy="481330"/>
          </a:xfrm>
          <a:prstGeom prst="rect">
            <a:avLst/>
          </a:prstGeom>
        </p:spPr>
        <p:txBody>
          <a:bodyPr lIns="0" tIns="0" rIns="0" bIns="0" rtlCol="0" anchor="t">
            <a:spAutoFit/>
          </a:bodyPr>
          <a:lstStyle/>
          <a:p>
            <a:pPr algn="ctr">
              <a:lnSpc>
                <a:spcPts val="3919"/>
              </a:lnSpc>
              <a:spcBef>
                <a:spcPct val="0"/>
              </a:spcBef>
            </a:pPr>
            <a:r>
              <a:rPr lang="en-US" sz="2799">
                <a:solidFill>
                  <a:srgbClr val="000000"/>
                </a:solidFill>
                <a:latin typeface="Sigmar One"/>
                <a:ea typeface="Sigmar One"/>
                <a:cs typeface="Sigmar One"/>
                <a:sym typeface="Sigmar One"/>
              </a:rPr>
              <a:t>2. Thêm chức năng sắp xếp và thống kê</a:t>
            </a:r>
          </a:p>
        </p:txBody>
      </p:sp>
      <p:sp>
        <p:nvSpPr>
          <p:cNvPr id="7" name="TextBox 7"/>
          <p:cNvSpPr txBox="1"/>
          <p:nvPr/>
        </p:nvSpPr>
        <p:spPr>
          <a:xfrm>
            <a:off x="1596600" y="5147572"/>
            <a:ext cx="9759702" cy="481330"/>
          </a:xfrm>
          <a:prstGeom prst="rect">
            <a:avLst/>
          </a:prstGeom>
        </p:spPr>
        <p:txBody>
          <a:bodyPr lIns="0" tIns="0" rIns="0" bIns="0" rtlCol="0" anchor="t">
            <a:spAutoFit/>
          </a:bodyPr>
          <a:lstStyle/>
          <a:p>
            <a:pPr algn="ctr">
              <a:lnSpc>
                <a:spcPts val="3919"/>
              </a:lnSpc>
              <a:spcBef>
                <a:spcPct val="0"/>
              </a:spcBef>
            </a:pPr>
            <a:r>
              <a:rPr lang="en-US" sz="2799">
                <a:solidFill>
                  <a:srgbClr val="000000"/>
                </a:solidFill>
                <a:latin typeface="Sigmar One"/>
                <a:ea typeface="Sigmar One"/>
                <a:cs typeface="Sigmar One"/>
                <a:sym typeface="Sigmar One"/>
              </a:rPr>
              <a:t>3. Quản lý nhân viên và hàng hóa chi tiết hơn</a:t>
            </a:r>
          </a:p>
        </p:txBody>
      </p:sp>
      <p:sp>
        <p:nvSpPr>
          <p:cNvPr id="8" name="TextBox 8"/>
          <p:cNvSpPr txBox="1"/>
          <p:nvPr/>
        </p:nvSpPr>
        <p:spPr>
          <a:xfrm>
            <a:off x="947643" y="5764475"/>
            <a:ext cx="11048985" cy="481330"/>
          </a:xfrm>
          <a:prstGeom prst="rect">
            <a:avLst/>
          </a:prstGeom>
        </p:spPr>
        <p:txBody>
          <a:bodyPr lIns="0" tIns="0" rIns="0" bIns="0" rtlCol="0" anchor="t">
            <a:spAutoFit/>
          </a:bodyPr>
          <a:lstStyle/>
          <a:p>
            <a:pPr algn="ctr">
              <a:lnSpc>
                <a:spcPts val="3919"/>
              </a:lnSpc>
              <a:spcBef>
                <a:spcPct val="0"/>
              </a:spcBef>
            </a:pPr>
            <a:r>
              <a:rPr lang="en-US" sz="2799">
                <a:solidFill>
                  <a:srgbClr val="000000"/>
                </a:solidFill>
                <a:latin typeface="Sigmar One"/>
                <a:ea typeface="Sigmar One"/>
                <a:cs typeface="Sigmar One"/>
                <a:sym typeface="Sigmar One"/>
              </a:rPr>
              <a:t>4. Lưu trữ dữ liệu bằng file hoặc cơ sở dữ liệu</a:t>
            </a:r>
          </a:p>
        </p:txBody>
      </p:sp>
      <p:sp>
        <p:nvSpPr>
          <p:cNvPr id="9" name="TextBox 9"/>
          <p:cNvSpPr txBox="1"/>
          <p:nvPr/>
        </p:nvSpPr>
        <p:spPr>
          <a:xfrm>
            <a:off x="1592284" y="6379155"/>
            <a:ext cx="7009805" cy="481330"/>
          </a:xfrm>
          <a:prstGeom prst="rect">
            <a:avLst/>
          </a:prstGeom>
        </p:spPr>
        <p:txBody>
          <a:bodyPr lIns="0" tIns="0" rIns="0" bIns="0" rtlCol="0" anchor="t">
            <a:spAutoFit/>
          </a:bodyPr>
          <a:lstStyle/>
          <a:p>
            <a:pPr algn="ctr">
              <a:lnSpc>
                <a:spcPts val="3919"/>
              </a:lnSpc>
              <a:spcBef>
                <a:spcPct val="0"/>
              </a:spcBef>
            </a:pPr>
            <a:r>
              <a:rPr lang="en-US" sz="2799">
                <a:solidFill>
                  <a:srgbClr val="000000"/>
                </a:solidFill>
                <a:latin typeface="Sigmar One"/>
                <a:ea typeface="Sigmar One"/>
                <a:cs typeface="Sigmar One"/>
                <a:sym typeface="Sigmar One"/>
              </a:rPr>
              <a:t> 5. Cải thiện giao diện người dùng</a:t>
            </a:r>
          </a:p>
        </p:txBody>
      </p:sp>
      <p:sp>
        <p:nvSpPr>
          <p:cNvPr id="10" name="TextBox 10"/>
          <p:cNvSpPr txBox="1"/>
          <p:nvPr/>
        </p:nvSpPr>
        <p:spPr>
          <a:xfrm>
            <a:off x="1592284" y="6993836"/>
            <a:ext cx="6311057" cy="481330"/>
          </a:xfrm>
          <a:prstGeom prst="rect">
            <a:avLst/>
          </a:prstGeom>
        </p:spPr>
        <p:txBody>
          <a:bodyPr lIns="0" tIns="0" rIns="0" bIns="0" rtlCol="0" anchor="t">
            <a:spAutoFit/>
          </a:bodyPr>
          <a:lstStyle/>
          <a:p>
            <a:pPr algn="l">
              <a:lnSpc>
                <a:spcPts val="3919"/>
              </a:lnSpc>
              <a:spcBef>
                <a:spcPct val="0"/>
              </a:spcBef>
            </a:pPr>
            <a:r>
              <a:rPr lang="en-US" sz="2799">
                <a:solidFill>
                  <a:srgbClr val="000000"/>
                </a:solidFill>
                <a:latin typeface="Sigmar One"/>
                <a:ea typeface="Sigmar One"/>
                <a:cs typeface="Sigmar One"/>
                <a:sym typeface="Sigmar One"/>
              </a:rPr>
              <a:t>6. Tối ưu hóa cấu trúc dữ liệu</a:t>
            </a:r>
          </a:p>
        </p:txBody>
      </p:sp>
      <p:sp>
        <p:nvSpPr>
          <p:cNvPr id="11" name="TextBox 11"/>
          <p:cNvSpPr txBox="1"/>
          <p:nvPr/>
        </p:nvSpPr>
        <p:spPr>
          <a:xfrm>
            <a:off x="1592284" y="7608516"/>
            <a:ext cx="9764018" cy="481330"/>
          </a:xfrm>
          <a:prstGeom prst="rect">
            <a:avLst/>
          </a:prstGeom>
        </p:spPr>
        <p:txBody>
          <a:bodyPr lIns="0" tIns="0" rIns="0" bIns="0" rtlCol="0" anchor="t">
            <a:spAutoFit/>
          </a:bodyPr>
          <a:lstStyle/>
          <a:p>
            <a:pPr algn="ctr">
              <a:lnSpc>
                <a:spcPts val="3919"/>
              </a:lnSpc>
              <a:spcBef>
                <a:spcPct val="0"/>
              </a:spcBef>
            </a:pPr>
            <a:r>
              <a:rPr lang="en-US" sz="2799">
                <a:solidFill>
                  <a:srgbClr val="000000"/>
                </a:solidFill>
                <a:latin typeface="Sigmar One"/>
                <a:ea typeface="Sigmar One"/>
                <a:cs typeface="Sigmar One"/>
                <a:sym typeface="Sigmar One"/>
              </a:rPr>
              <a:t> 7. Tăng tính bảo mật và tính toàn vẹn dữ liệu</a:t>
            </a:r>
          </a:p>
        </p:txBody>
      </p:sp>
      <p:sp>
        <p:nvSpPr>
          <p:cNvPr id="12" name="TextBox 12"/>
          <p:cNvSpPr txBox="1"/>
          <p:nvPr/>
        </p:nvSpPr>
        <p:spPr>
          <a:xfrm>
            <a:off x="195678" y="3230452"/>
            <a:ext cx="18092322" cy="481330"/>
          </a:xfrm>
          <a:prstGeom prst="rect">
            <a:avLst/>
          </a:prstGeom>
        </p:spPr>
        <p:txBody>
          <a:bodyPr lIns="0" tIns="0" rIns="0" bIns="0" rtlCol="0" anchor="t">
            <a:spAutoFit/>
          </a:bodyPr>
          <a:lstStyle/>
          <a:p>
            <a:pPr algn="ctr">
              <a:lnSpc>
                <a:spcPts val="3920"/>
              </a:lnSpc>
              <a:spcBef>
                <a:spcPct val="0"/>
              </a:spcBef>
            </a:pPr>
            <a:r>
              <a:rPr lang="en-US" sz="2800">
                <a:solidFill>
                  <a:srgbClr val="000000"/>
                </a:solidFill>
                <a:latin typeface="Sigmar One"/>
                <a:ea typeface="Sigmar One"/>
                <a:cs typeface="Sigmar One"/>
                <a:sym typeface="Sigmar One"/>
              </a:rPr>
              <a:t>Nội dung đoạn văn bản của bạn</a:t>
            </a:r>
          </a:p>
        </p:txBody>
      </p:sp>
      <p:sp>
        <p:nvSpPr>
          <p:cNvPr id="13" name="TextBox 13"/>
          <p:cNvSpPr txBox="1"/>
          <p:nvPr/>
        </p:nvSpPr>
        <p:spPr>
          <a:xfrm>
            <a:off x="905395" y="8087995"/>
            <a:ext cx="16353905" cy="1471930"/>
          </a:xfrm>
          <a:prstGeom prst="rect">
            <a:avLst/>
          </a:prstGeom>
        </p:spPr>
        <p:txBody>
          <a:bodyPr lIns="0" tIns="0" rIns="0" bIns="0" rtlCol="0" anchor="t">
            <a:spAutoFit/>
          </a:bodyPr>
          <a:lstStyle/>
          <a:p>
            <a:pPr algn="l">
              <a:lnSpc>
                <a:spcPts val="3920"/>
              </a:lnSpc>
              <a:spcBef>
                <a:spcPct val="0"/>
              </a:spcBef>
            </a:pPr>
            <a:r>
              <a:rPr lang="en-US" sz="2800">
                <a:solidFill>
                  <a:srgbClr val="000000"/>
                </a:solidFill>
                <a:latin typeface="Sigmar One"/>
                <a:ea typeface="Sigmar One"/>
                <a:cs typeface="Sigmar One"/>
                <a:sym typeface="Sigmar One"/>
              </a:rPr>
              <a:t>-&gt;chương trình quản lí  siêu thị đẫ hoàn thiệnt tốt  nhưng cũng cần một số hướng phát triển trên  để trở thành một hệ thống quản lý siêu thị chuyên nghiệp phục vụ đa dạng nhu cầu cho mọi người</a:t>
            </a:r>
          </a:p>
        </p:txBody>
      </p:sp>
    </p:spTree>
  </p:cSld>
  <p:clrMapOvr>
    <a:masterClrMapping/>
  </p:clrMapOvr>
  <p:transition spd="slow">
    <p:cover dir="u"/>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Freeform 3"/>
          <p:cNvSpPr/>
          <p:nvPr/>
        </p:nvSpPr>
        <p:spPr>
          <a:xfrm>
            <a:off x="-157570" y="1790229"/>
            <a:ext cx="18288000" cy="8496771"/>
          </a:xfrm>
          <a:custGeom>
            <a:avLst/>
            <a:gdLst/>
            <a:ahLst/>
            <a:cxnLst/>
            <a:rect l="l" t="t" r="r" b="b"/>
            <a:pathLst>
              <a:path w="18288000" h="8496771">
                <a:moveTo>
                  <a:pt x="0" y="0"/>
                </a:moveTo>
                <a:lnTo>
                  <a:pt x="18288000" y="0"/>
                </a:lnTo>
                <a:lnTo>
                  <a:pt x="18288000" y="8496771"/>
                </a:lnTo>
                <a:lnTo>
                  <a:pt x="0" y="8496771"/>
                </a:lnTo>
                <a:lnTo>
                  <a:pt x="0" y="0"/>
                </a:lnTo>
                <a:close/>
              </a:path>
            </a:pathLst>
          </a:custGeom>
          <a:blipFill>
            <a:blip r:embed="rId3"/>
            <a:stretch>
              <a:fillRect t="-21150" b="-22518"/>
            </a:stretch>
          </a:blipFill>
        </p:spPr>
      </p:sp>
      <p:sp>
        <p:nvSpPr>
          <p:cNvPr id="4" name="TextBox 4"/>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Noto Sans"/>
                <a:ea typeface="Noto Sans"/>
                <a:cs typeface="Noto Sans"/>
                <a:sym typeface="Noto Sans"/>
              </a:rPr>
              <a:t>46</a:t>
            </a:r>
          </a:p>
        </p:txBody>
      </p:sp>
    </p:spTree>
  </p:cSld>
  <p:clrMapOvr>
    <a:masterClrMapping/>
  </p:clrMapOvr>
  <p:transition spd="slow">
    <p:cover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953130" y="479653"/>
            <a:ext cx="11301259" cy="4718276"/>
          </a:xfrm>
          <a:custGeom>
            <a:avLst/>
            <a:gdLst/>
            <a:ahLst/>
            <a:cxnLst/>
            <a:rect l="l" t="t" r="r" b="b"/>
            <a:pathLst>
              <a:path w="11301259" h="4718276">
                <a:moveTo>
                  <a:pt x="0" y="0"/>
                </a:moveTo>
                <a:lnTo>
                  <a:pt x="11301259" y="0"/>
                </a:lnTo>
                <a:lnTo>
                  <a:pt x="11301259" y="4718275"/>
                </a:lnTo>
                <a:lnTo>
                  <a:pt x="0" y="4718275"/>
                </a:lnTo>
                <a:lnTo>
                  <a:pt x="0" y="0"/>
                </a:lnTo>
                <a:close/>
              </a:path>
            </a:pathLst>
          </a:custGeom>
          <a:blipFill>
            <a:blip r:embed="rId3"/>
            <a:stretch>
              <a:fillRect/>
            </a:stretch>
          </a:blipFill>
        </p:spPr>
      </p:sp>
      <p:grpSp>
        <p:nvGrpSpPr>
          <p:cNvPr id="3" name="Group 3"/>
          <p:cNvGrpSpPr>
            <a:grpSpLocks noChangeAspect="1"/>
          </p:cNvGrpSpPr>
          <p:nvPr/>
        </p:nvGrpSpPr>
        <p:grpSpPr>
          <a:xfrm>
            <a:off x="0" y="-19050"/>
            <a:ext cx="18288000" cy="10433956"/>
            <a:chOff x="0" y="0"/>
            <a:chExt cx="24384000" cy="13911942"/>
          </a:xfrm>
        </p:grpSpPr>
        <p:sp>
          <p:nvSpPr>
            <p:cNvPr id="4" name="Freeform 4"/>
            <p:cNvSpPr/>
            <p:nvPr/>
          </p:nvSpPr>
          <p:spPr>
            <a:xfrm>
              <a:off x="0" y="0"/>
              <a:ext cx="24384000" cy="13911962"/>
            </a:xfrm>
            <a:custGeom>
              <a:avLst/>
              <a:gdLst/>
              <a:ahLst/>
              <a:cxnLst/>
              <a:rect l="l" t="t" r="r" b="b"/>
              <a:pathLst>
                <a:path w="24384000" h="13911962">
                  <a:moveTo>
                    <a:pt x="0" y="0"/>
                  </a:moveTo>
                  <a:lnTo>
                    <a:pt x="24384000" y="0"/>
                  </a:lnTo>
                  <a:lnTo>
                    <a:pt x="24384000" y="13911962"/>
                  </a:lnTo>
                  <a:lnTo>
                    <a:pt x="0" y="13911962"/>
                  </a:lnTo>
                  <a:lnTo>
                    <a:pt x="0" y="0"/>
                  </a:lnTo>
                  <a:close/>
                </a:path>
              </a:pathLst>
            </a:custGeom>
            <a:blipFill>
              <a:blip r:embed="rId4"/>
              <a:stretch>
                <a:fillRect r="-1428"/>
              </a:stretch>
            </a:blipFill>
          </p:spPr>
        </p:sp>
      </p:grpSp>
      <p:sp>
        <p:nvSpPr>
          <p:cNvPr id="5" name="Freeform 5"/>
          <p:cNvSpPr/>
          <p:nvPr/>
        </p:nvSpPr>
        <p:spPr>
          <a:xfrm>
            <a:off x="416372" y="4832776"/>
            <a:ext cx="11301259" cy="4605725"/>
          </a:xfrm>
          <a:custGeom>
            <a:avLst/>
            <a:gdLst/>
            <a:ahLst/>
            <a:cxnLst/>
            <a:rect l="l" t="t" r="r" b="b"/>
            <a:pathLst>
              <a:path w="11301259" h="4605725">
                <a:moveTo>
                  <a:pt x="0" y="0"/>
                </a:moveTo>
                <a:lnTo>
                  <a:pt x="11301259" y="0"/>
                </a:lnTo>
                <a:lnTo>
                  <a:pt x="11301259" y="4605725"/>
                </a:lnTo>
                <a:lnTo>
                  <a:pt x="0" y="4605725"/>
                </a:lnTo>
                <a:lnTo>
                  <a:pt x="0" y="0"/>
                </a:lnTo>
                <a:close/>
              </a:path>
            </a:pathLst>
          </a:custGeom>
          <a:blipFill>
            <a:blip r:embed="rId3"/>
            <a:stretch>
              <a:fillRect b="-2443"/>
            </a:stretch>
          </a:blipFill>
        </p:spPr>
      </p:sp>
      <p:sp>
        <p:nvSpPr>
          <p:cNvPr id="6" name="Freeform 6"/>
          <p:cNvSpPr/>
          <p:nvPr/>
        </p:nvSpPr>
        <p:spPr>
          <a:xfrm>
            <a:off x="416372" y="7700963"/>
            <a:ext cx="7037290" cy="1557337"/>
          </a:xfrm>
          <a:custGeom>
            <a:avLst/>
            <a:gdLst/>
            <a:ahLst/>
            <a:cxnLst/>
            <a:rect l="l" t="t" r="r" b="b"/>
            <a:pathLst>
              <a:path w="7037290" h="1557337">
                <a:moveTo>
                  <a:pt x="0" y="0"/>
                </a:moveTo>
                <a:lnTo>
                  <a:pt x="7037289" y="0"/>
                </a:lnTo>
                <a:lnTo>
                  <a:pt x="7037289" y="1557337"/>
                </a:lnTo>
                <a:lnTo>
                  <a:pt x="0" y="1557337"/>
                </a:lnTo>
                <a:lnTo>
                  <a:pt x="0" y="0"/>
                </a:lnTo>
                <a:close/>
              </a:path>
            </a:pathLst>
          </a:custGeom>
          <a:blipFill>
            <a:blip r:embed="rId5"/>
            <a:stretch>
              <a:fillRect/>
            </a:stretch>
          </a:blipFill>
        </p:spPr>
      </p:sp>
      <p:sp>
        <p:nvSpPr>
          <p:cNvPr id="7" name="TextBox 7"/>
          <p:cNvSpPr txBox="1"/>
          <p:nvPr/>
        </p:nvSpPr>
        <p:spPr>
          <a:xfrm>
            <a:off x="5256030" y="2041708"/>
            <a:ext cx="7505819" cy="662940"/>
          </a:xfrm>
          <a:prstGeom prst="rect">
            <a:avLst/>
          </a:prstGeom>
        </p:spPr>
        <p:txBody>
          <a:bodyPr lIns="0" tIns="0" rIns="0" bIns="0" rtlCol="0" anchor="t">
            <a:spAutoFit/>
          </a:bodyPr>
          <a:lstStyle/>
          <a:p>
            <a:pPr algn="ctr">
              <a:lnSpc>
                <a:spcPts val="5459"/>
              </a:lnSpc>
              <a:spcBef>
                <a:spcPct val="0"/>
              </a:spcBef>
            </a:pPr>
            <a:r>
              <a:rPr lang="en-US" sz="3899">
                <a:solidFill>
                  <a:srgbClr val="000000"/>
                </a:solidFill>
                <a:latin typeface="Sigmar One"/>
                <a:ea typeface="Sigmar One"/>
                <a:cs typeface="Sigmar One"/>
                <a:sym typeface="Sigmar One"/>
              </a:rPr>
              <a:t>Cấu trúc Dữ liệu sử dụng </a:t>
            </a:r>
          </a:p>
        </p:txBody>
      </p:sp>
      <p:sp>
        <p:nvSpPr>
          <p:cNvPr id="8" name="TextBox 8"/>
          <p:cNvSpPr txBox="1"/>
          <p:nvPr/>
        </p:nvSpPr>
        <p:spPr>
          <a:xfrm>
            <a:off x="0" y="3214348"/>
            <a:ext cx="18288000" cy="1180465"/>
          </a:xfrm>
          <a:prstGeom prst="rect">
            <a:avLst/>
          </a:prstGeom>
        </p:spPr>
        <p:txBody>
          <a:bodyPr lIns="0" tIns="0" rIns="0" bIns="0" rtlCol="0" anchor="t">
            <a:spAutoFit/>
          </a:bodyPr>
          <a:lstStyle/>
          <a:p>
            <a:pPr marL="734059" lvl="1" indent="-367030" algn="ctr">
              <a:lnSpc>
                <a:spcPts val="4759"/>
              </a:lnSpc>
              <a:buFont typeface="Arial"/>
              <a:buChar char="•"/>
            </a:pPr>
            <a:r>
              <a:rPr lang="en-US" sz="3399" b="1" i="1">
                <a:solidFill>
                  <a:srgbClr val="000000"/>
                </a:solidFill>
                <a:latin typeface="Noto Sans Bold Italics"/>
                <a:ea typeface="Noto Sans Bold Italics"/>
                <a:cs typeface="Noto Sans Bold Italics"/>
                <a:sym typeface="Noto Sans Bold Italics"/>
              </a:rPr>
              <a:t>Toàn bộ chương trình sử dụng cấu trúc Danh sách liên kết đơn (Singly Linked List) để quản lý các đối tượng chính, cho phép thêm/xóa/sửa linh hoạt.</a:t>
            </a:r>
          </a:p>
        </p:txBody>
      </p:sp>
      <p:sp>
        <p:nvSpPr>
          <p:cNvPr id="9" name="AutoShape 9"/>
          <p:cNvSpPr/>
          <p:nvPr/>
        </p:nvSpPr>
        <p:spPr>
          <a:xfrm>
            <a:off x="11717631" y="5837190"/>
            <a:ext cx="6492240" cy="1298448"/>
          </a:xfrm>
          <a:prstGeom prst="line">
            <a:avLst/>
          </a:prstGeom>
          <a:ln w="38100" cap="flat">
            <a:solidFill>
              <a:srgbClr val="000000"/>
            </a:solidFill>
            <a:prstDash val="solid"/>
            <a:headEnd type="none" w="sm" len="sm"/>
            <a:tailEnd type="none" w="sm" len="sm"/>
          </a:ln>
        </p:spPr>
      </p:sp>
      <p:grpSp>
        <p:nvGrpSpPr>
          <p:cNvPr id="10" name="Group 10"/>
          <p:cNvGrpSpPr/>
          <p:nvPr/>
        </p:nvGrpSpPr>
        <p:grpSpPr>
          <a:xfrm rot="-5400000">
            <a:off x="11389324" y="5549922"/>
            <a:ext cx="656613" cy="574537"/>
            <a:chOff x="0" y="0"/>
            <a:chExt cx="812800" cy="711200"/>
          </a:xfrm>
        </p:grpSpPr>
        <p:sp>
          <p:nvSpPr>
            <p:cNvPr id="11" name="Freeform 11"/>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29176D"/>
            </a:solidFill>
          </p:spPr>
        </p:sp>
        <p:sp>
          <p:nvSpPr>
            <p:cNvPr id="12" name="TextBox 12"/>
            <p:cNvSpPr txBox="1"/>
            <p:nvPr/>
          </p:nvSpPr>
          <p:spPr>
            <a:xfrm>
              <a:off x="127000" y="292100"/>
              <a:ext cx="558800" cy="368300"/>
            </a:xfrm>
            <a:prstGeom prst="rect">
              <a:avLst/>
            </a:prstGeom>
          </p:spPr>
          <p:txBody>
            <a:bodyPr lIns="50800" tIns="50800" rIns="50800" bIns="50800" rtlCol="0" anchor="ctr"/>
            <a:lstStyle/>
            <a:p>
              <a:pPr algn="ctr">
                <a:lnSpc>
                  <a:spcPts val="2659"/>
                </a:lnSpc>
                <a:spcBef>
                  <a:spcPct val="0"/>
                </a:spcBef>
              </a:pPr>
              <a:endParaRPr/>
            </a:p>
          </p:txBody>
        </p:sp>
      </p:grpSp>
      <p:sp>
        <p:nvSpPr>
          <p:cNvPr id="13" name="TextBox 13"/>
          <p:cNvSpPr txBox="1"/>
          <p:nvPr/>
        </p:nvSpPr>
        <p:spPr>
          <a:xfrm>
            <a:off x="15003280" y="6472698"/>
            <a:ext cx="3206591" cy="662940"/>
          </a:xfrm>
          <a:prstGeom prst="rect">
            <a:avLst/>
          </a:prstGeom>
        </p:spPr>
        <p:txBody>
          <a:bodyPr lIns="0" tIns="0" rIns="0" bIns="0" rtlCol="0" anchor="t">
            <a:spAutoFit/>
          </a:bodyPr>
          <a:lstStyle/>
          <a:p>
            <a:pPr algn="ctr">
              <a:lnSpc>
                <a:spcPts val="5459"/>
              </a:lnSpc>
              <a:spcBef>
                <a:spcPct val="0"/>
              </a:spcBef>
            </a:pPr>
            <a:r>
              <a:rPr lang="en-US" sz="3899">
                <a:solidFill>
                  <a:srgbClr val="000000"/>
                </a:solidFill>
                <a:latin typeface="Sigmar One"/>
                <a:ea typeface="Sigmar One"/>
                <a:cs typeface="Sigmar One"/>
                <a:sym typeface="Sigmar One"/>
              </a:rPr>
              <a:t>LÝ THUYẾT</a:t>
            </a:r>
          </a:p>
        </p:txBody>
      </p:sp>
      <p:sp>
        <p:nvSpPr>
          <p:cNvPr id="14" name="TextBox 14"/>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Noto Sans"/>
                <a:ea typeface="Noto Sans"/>
                <a:cs typeface="Noto Sans"/>
                <a:sym typeface="Noto Sans"/>
              </a:rPr>
              <a:t>5</a:t>
            </a:r>
          </a:p>
        </p:txBody>
      </p:sp>
    </p:spTree>
  </p:cSld>
  <p:clrMapOvr>
    <a:masterClrMapping/>
  </p:clrMapOvr>
  <p:transition spd="slow">
    <p:cover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0" y="-19050"/>
            <a:ext cx="18288000" cy="10433956"/>
            <a:chOff x="0" y="0"/>
            <a:chExt cx="24384000" cy="13911942"/>
          </a:xfrm>
        </p:grpSpPr>
        <p:sp>
          <p:nvSpPr>
            <p:cNvPr id="3" name="Freeform 3"/>
            <p:cNvSpPr/>
            <p:nvPr/>
          </p:nvSpPr>
          <p:spPr>
            <a:xfrm>
              <a:off x="0" y="0"/>
              <a:ext cx="24384000" cy="13911962"/>
            </a:xfrm>
            <a:custGeom>
              <a:avLst/>
              <a:gdLst/>
              <a:ahLst/>
              <a:cxnLst/>
              <a:rect l="l" t="t" r="r" b="b"/>
              <a:pathLst>
                <a:path w="24384000" h="13911962">
                  <a:moveTo>
                    <a:pt x="0" y="0"/>
                  </a:moveTo>
                  <a:lnTo>
                    <a:pt x="24384000" y="0"/>
                  </a:lnTo>
                  <a:lnTo>
                    <a:pt x="24384000" y="13911962"/>
                  </a:lnTo>
                  <a:lnTo>
                    <a:pt x="0" y="13911962"/>
                  </a:lnTo>
                  <a:lnTo>
                    <a:pt x="0" y="0"/>
                  </a:lnTo>
                  <a:close/>
                </a:path>
              </a:pathLst>
            </a:custGeom>
            <a:blipFill>
              <a:blip r:embed="rId3"/>
              <a:stretch>
                <a:fillRect r="-1428"/>
              </a:stretch>
            </a:blipFill>
          </p:spPr>
        </p:sp>
      </p:grpSp>
      <p:sp>
        <p:nvSpPr>
          <p:cNvPr id="4" name="Freeform 4"/>
          <p:cNvSpPr/>
          <p:nvPr/>
        </p:nvSpPr>
        <p:spPr>
          <a:xfrm>
            <a:off x="63591" y="4065996"/>
            <a:ext cx="5897630" cy="810361"/>
          </a:xfrm>
          <a:custGeom>
            <a:avLst/>
            <a:gdLst/>
            <a:ahLst/>
            <a:cxnLst/>
            <a:rect l="l" t="t" r="r" b="b"/>
            <a:pathLst>
              <a:path w="5897630" h="810361">
                <a:moveTo>
                  <a:pt x="0" y="0"/>
                </a:moveTo>
                <a:lnTo>
                  <a:pt x="5897630" y="0"/>
                </a:lnTo>
                <a:lnTo>
                  <a:pt x="5897630" y="810361"/>
                </a:lnTo>
                <a:lnTo>
                  <a:pt x="0" y="810361"/>
                </a:lnTo>
                <a:lnTo>
                  <a:pt x="0" y="0"/>
                </a:lnTo>
                <a:close/>
              </a:path>
            </a:pathLst>
          </a:custGeom>
          <a:blipFill>
            <a:blip r:embed="rId4">
              <a:extLst>
                <a:ext uri="{96DAC541-7B7A-43D3-8B79-37D633B846F1}">
                  <asvg:svgBlip xmlns:asvg="http://schemas.microsoft.com/office/drawing/2016/SVG/main" r:embed="rId5"/>
                </a:ext>
              </a:extLst>
            </a:blip>
            <a:stretch>
              <a:fillRect l="-4125" t="-23944" r="-2106" b="-64716"/>
            </a:stretch>
          </a:blipFill>
        </p:spPr>
      </p:sp>
      <p:sp>
        <p:nvSpPr>
          <p:cNvPr id="5" name="Freeform 5"/>
          <p:cNvSpPr/>
          <p:nvPr/>
        </p:nvSpPr>
        <p:spPr>
          <a:xfrm>
            <a:off x="-566690" y="6329964"/>
            <a:ext cx="9710690" cy="884964"/>
          </a:xfrm>
          <a:custGeom>
            <a:avLst/>
            <a:gdLst/>
            <a:ahLst/>
            <a:cxnLst/>
            <a:rect l="l" t="t" r="r" b="b"/>
            <a:pathLst>
              <a:path w="9710690" h="884964">
                <a:moveTo>
                  <a:pt x="0" y="0"/>
                </a:moveTo>
                <a:lnTo>
                  <a:pt x="9710690" y="0"/>
                </a:lnTo>
                <a:lnTo>
                  <a:pt x="9710690" y="884964"/>
                </a:lnTo>
                <a:lnTo>
                  <a:pt x="0" y="884964"/>
                </a:lnTo>
                <a:lnTo>
                  <a:pt x="0" y="0"/>
                </a:lnTo>
                <a:close/>
              </a:path>
            </a:pathLst>
          </a:custGeom>
          <a:blipFill>
            <a:blip r:embed="rId4">
              <a:extLst>
                <a:ext uri="{96DAC541-7B7A-43D3-8B79-37D633B846F1}">
                  <asvg:svgBlip xmlns:asvg="http://schemas.microsoft.com/office/drawing/2016/SVG/main" r:embed="rId5"/>
                </a:ext>
              </a:extLst>
            </a:blip>
            <a:stretch>
              <a:fillRect l="-5014" t="-35476" r="-4795" b="-158555"/>
            </a:stretch>
          </a:blipFill>
        </p:spPr>
      </p:sp>
      <p:sp>
        <p:nvSpPr>
          <p:cNvPr id="6" name="Freeform 6"/>
          <p:cNvSpPr/>
          <p:nvPr/>
        </p:nvSpPr>
        <p:spPr>
          <a:xfrm>
            <a:off x="-206529" y="5143500"/>
            <a:ext cx="7457225" cy="673556"/>
          </a:xfrm>
          <a:custGeom>
            <a:avLst/>
            <a:gdLst/>
            <a:ahLst/>
            <a:cxnLst/>
            <a:rect l="l" t="t" r="r" b="b"/>
            <a:pathLst>
              <a:path w="7457225" h="673556">
                <a:moveTo>
                  <a:pt x="0" y="0"/>
                </a:moveTo>
                <a:lnTo>
                  <a:pt x="7457225" y="0"/>
                </a:lnTo>
                <a:lnTo>
                  <a:pt x="7457225" y="673556"/>
                </a:lnTo>
                <a:lnTo>
                  <a:pt x="0" y="673556"/>
                </a:lnTo>
                <a:lnTo>
                  <a:pt x="0" y="0"/>
                </a:lnTo>
                <a:close/>
              </a:path>
            </a:pathLst>
          </a:custGeom>
          <a:blipFill>
            <a:blip r:embed="rId4">
              <a:extLst>
                <a:ext uri="{96DAC541-7B7A-43D3-8B79-37D633B846F1}">
                  <asvg:svgBlip xmlns:asvg="http://schemas.microsoft.com/office/drawing/2016/SVG/main" r:embed="rId5"/>
                </a:ext>
              </a:extLst>
            </a:blip>
            <a:stretch>
              <a:fillRect l="-10740" r="-1675" b="-203710"/>
            </a:stretch>
          </a:blipFill>
        </p:spPr>
      </p:sp>
      <p:sp>
        <p:nvSpPr>
          <p:cNvPr id="7" name="TextBox 7"/>
          <p:cNvSpPr txBox="1"/>
          <p:nvPr/>
        </p:nvSpPr>
        <p:spPr>
          <a:xfrm>
            <a:off x="-206529" y="1641934"/>
            <a:ext cx="17815289" cy="5239385"/>
          </a:xfrm>
          <a:prstGeom prst="rect">
            <a:avLst/>
          </a:prstGeom>
        </p:spPr>
        <p:txBody>
          <a:bodyPr lIns="0" tIns="0" rIns="0" bIns="0" rtlCol="0" anchor="t">
            <a:spAutoFit/>
          </a:bodyPr>
          <a:lstStyle/>
          <a:p>
            <a:pPr marL="734059" lvl="1" indent="-367030" algn="just">
              <a:lnSpc>
                <a:spcPts val="8499"/>
              </a:lnSpc>
              <a:buFont typeface="Arial"/>
              <a:buChar char="•"/>
            </a:pPr>
            <a:r>
              <a:rPr lang="en-US" sz="3399" b="1" i="1">
                <a:solidFill>
                  <a:srgbClr val="FF9D9C"/>
                </a:solidFill>
                <a:latin typeface="Noto Sans Bold Italics"/>
                <a:ea typeface="Noto Sans Bold Italics"/>
                <a:cs typeface="Noto Sans Bold Italics"/>
                <a:sym typeface="Noto Sans Bold Italics"/>
              </a:rPr>
              <a:t>Chương trình tập trung vào 3 đối tượng chính, được quản lý theo mô hình phân cấp lồng ghép.</a:t>
            </a:r>
          </a:p>
          <a:p>
            <a:pPr marL="734059" lvl="1" indent="-367030" algn="just">
              <a:lnSpc>
                <a:spcPts val="8499"/>
              </a:lnSpc>
              <a:buAutoNum type="arabicPeriod"/>
            </a:pPr>
            <a:r>
              <a:rPr lang="en-US" sz="3399" i="1" spc="214">
                <a:solidFill>
                  <a:srgbClr val="000000"/>
                </a:solidFill>
                <a:latin typeface="Noto Sans Italics"/>
                <a:ea typeface="Noto Sans Italics"/>
                <a:cs typeface="Noto Sans Italics"/>
                <a:sym typeface="Noto Sans Italics"/>
              </a:rPr>
              <a:t>SieuThi: Container chính.</a:t>
            </a:r>
          </a:p>
          <a:p>
            <a:pPr marL="734059" lvl="1" indent="-367030" algn="just">
              <a:lnSpc>
                <a:spcPts val="8499"/>
              </a:lnSpc>
              <a:buAutoNum type="arabicPeriod"/>
            </a:pPr>
            <a:r>
              <a:rPr lang="en-US" sz="3399" i="1" spc="214">
                <a:solidFill>
                  <a:srgbClr val="000000"/>
                </a:solidFill>
                <a:latin typeface="Noto Sans Italics"/>
                <a:ea typeface="Noto Sans Italics"/>
                <a:cs typeface="Noto Sans Italics"/>
                <a:sym typeface="Noto Sans Italics"/>
              </a:rPr>
              <a:t>NhanVien: Đối tượng nhân sự.</a:t>
            </a:r>
          </a:p>
          <a:p>
            <a:pPr marL="734059" lvl="1" indent="-367030" algn="just">
              <a:lnSpc>
                <a:spcPts val="8499"/>
              </a:lnSpc>
              <a:buAutoNum type="arabicPeriod"/>
            </a:pPr>
            <a:r>
              <a:rPr lang="en-US" sz="3399" i="1" spc="214">
                <a:solidFill>
                  <a:srgbClr val="000000"/>
                </a:solidFill>
                <a:latin typeface="Noto Sans Italics"/>
                <a:ea typeface="Noto Sans Italics"/>
                <a:cs typeface="Noto Sans Italics"/>
                <a:sym typeface="Noto Sans Italics"/>
              </a:rPr>
              <a:t>HangHoa: Đối tượng sản phẩm tồn kho.</a:t>
            </a:r>
          </a:p>
        </p:txBody>
      </p:sp>
      <p:grpSp>
        <p:nvGrpSpPr>
          <p:cNvPr id="8" name="Group 8"/>
          <p:cNvGrpSpPr>
            <a:grpSpLocks noChangeAspect="1"/>
          </p:cNvGrpSpPr>
          <p:nvPr/>
        </p:nvGrpSpPr>
        <p:grpSpPr>
          <a:xfrm>
            <a:off x="9372831" y="4619624"/>
            <a:ext cx="8915169" cy="5086422"/>
            <a:chOff x="0" y="0"/>
            <a:chExt cx="24384000" cy="13911942"/>
          </a:xfrm>
        </p:grpSpPr>
        <p:sp>
          <p:nvSpPr>
            <p:cNvPr id="9" name="Freeform 9"/>
            <p:cNvSpPr/>
            <p:nvPr/>
          </p:nvSpPr>
          <p:spPr>
            <a:xfrm>
              <a:off x="0" y="0"/>
              <a:ext cx="24384000" cy="13911962"/>
            </a:xfrm>
            <a:custGeom>
              <a:avLst/>
              <a:gdLst/>
              <a:ahLst/>
              <a:cxnLst/>
              <a:rect l="l" t="t" r="r" b="b"/>
              <a:pathLst>
                <a:path w="24384000" h="13911962">
                  <a:moveTo>
                    <a:pt x="0" y="0"/>
                  </a:moveTo>
                  <a:lnTo>
                    <a:pt x="24384000" y="0"/>
                  </a:lnTo>
                  <a:lnTo>
                    <a:pt x="24384000" y="13911962"/>
                  </a:lnTo>
                  <a:lnTo>
                    <a:pt x="0" y="13911962"/>
                  </a:lnTo>
                  <a:lnTo>
                    <a:pt x="0" y="0"/>
                  </a:lnTo>
                  <a:close/>
                </a:path>
              </a:pathLst>
            </a:custGeom>
            <a:blipFill>
              <a:blip r:embed="rId6"/>
              <a:stretch>
                <a:fillRect t="-8388" b="-8388"/>
              </a:stretch>
            </a:blipFill>
          </p:spPr>
        </p:sp>
      </p:grpSp>
      <p:sp>
        <p:nvSpPr>
          <p:cNvPr id="10" name="Freeform 10"/>
          <p:cNvSpPr/>
          <p:nvPr/>
        </p:nvSpPr>
        <p:spPr>
          <a:xfrm>
            <a:off x="2896062" y="2477831"/>
            <a:ext cx="1106786" cy="1321465"/>
          </a:xfrm>
          <a:custGeom>
            <a:avLst/>
            <a:gdLst/>
            <a:ahLst/>
            <a:cxnLst/>
            <a:rect l="l" t="t" r="r" b="b"/>
            <a:pathLst>
              <a:path w="1106786" h="1321465">
                <a:moveTo>
                  <a:pt x="0" y="0"/>
                </a:moveTo>
                <a:lnTo>
                  <a:pt x="1106786" y="0"/>
                </a:lnTo>
                <a:lnTo>
                  <a:pt x="1106786" y="1321465"/>
                </a:lnTo>
                <a:lnTo>
                  <a:pt x="0" y="1321465"/>
                </a:lnTo>
                <a:lnTo>
                  <a:pt x="0" y="0"/>
                </a:lnTo>
                <a:close/>
              </a:path>
            </a:pathLst>
          </a:custGeom>
          <a:blipFill>
            <a:blip r:embed="rId7"/>
            <a:stretch>
              <a:fillRect/>
            </a:stretch>
          </a:blipFill>
        </p:spPr>
      </p:sp>
      <p:sp>
        <p:nvSpPr>
          <p:cNvPr id="11" name="Freeform 11"/>
          <p:cNvSpPr/>
          <p:nvPr/>
        </p:nvSpPr>
        <p:spPr>
          <a:xfrm>
            <a:off x="-9005" y="8121059"/>
            <a:ext cx="3291531" cy="1597889"/>
          </a:xfrm>
          <a:custGeom>
            <a:avLst/>
            <a:gdLst/>
            <a:ahLst/>
            <a:cxnLst/>
            <a:rect l="l" t="t" r="r" b="b"/>
            <a:pathLst>
              <a:path w="3291531" h="1597889">
                <a:moveTo>
                  <a:pt x="0" y="0"/>
                </a:moveTo>
                <a:lnTo>
                  <a:pt x="3291532" y="0"/>
                </a:lnTo>
                <a:lnTo>
                  <a:pt x="3291532" y="1597889"/>
                </a:lnTo>
                <a:lnTo>
                  <a:pt x="0" y="159788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2" name="TextBox 12"/>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Noto Sans"/>
                <a:ea typeface="Noto Sans"/>
                <a:cs typeface="Noto Sans"/>
                <a:sym typeface="Noto Sans"/>
              </a:rPr>
              <a:t>6</a:t>
            </a:r>
          </a:p>
        </p:txBody>
      </p:sp>
    </p:spTree>
  </p:cSld>
  <p:clrMapOvr>
    <a:masterClrMapping/>
  </p:clrMapOvr>
  <p:transition spd="slow">
    <p:cover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0" y="-19050"/>
            <a:ext cx="18288000" cy="10433956"/>
            <a:chOff x="0" y="0"/>
            <a:chExt cx="24384000" cy="13911942"/>
          </a:xfrm>
        </p:grpSpPr>
        <p:sp>
          <p:nvSpPr>
            <p:cNvPr id="3" name="Freeform 3"/>
            <p:cNvSpPr/>
            <p:nvPr/>
          </p:nvSpPr>
          <p:spPr>
            <a:xfrm>
              <a:off x="0" y="0"/>
              <a:ext cx="24384000" cy="13911962"/>
            </a:xfrm>
            <a:custGeom>
              <a:avLst/>
              <a:gdLst/>
              <a:ahLst/>
              <a:cxnLst/>
              <a:rect l="l" t="t" r="r" b="b"/>
              <a:pathLst>
                <a:path w="24384000" h="13911962">
                  <a:moveTo>
                    <a:pt x="0" y="0"/>
                  </a:moveTo>
                  <a:lnTo>
                    <a:pt x="24384000" y="0"/>
                  </a:lnTo>
                  <a:lnTo>
                    <a:pt x="24384000" y="13911962"/>
                  </a:lnTo>
                  <a:lnTo>
                    <a:pt x="0" y="13911962"/>
                  </a:lnTo>
                  <a:lnTo>
                    <a:pt x="0" y="0"/>
                  </a:lnTo>
                  <a:close/>
                </a:path>
              </a:pathLst>
            </a:custGeom>
            <a:blipFill>
              <a:blip r:embed="rId3"/>
              <a:stretch>
                <a:fillRect r="-1428"/>
              </a:stretch>
            </a:blipFill>
          </p:spPr>
        </p:sp>
      </p:grpSp>
      <p:sp>
        <p:nvSpPr>
          <p:cNvPr id="4" name="Freeform 4"/>
          <p:cNvSpPr/>
          <p:nvPr/>
        </p:nvSpPr>
        <p:spPr>
          <a:xfrm>
            <a:off x="256960" y="1878282"/>
            <a:ext cx="9455214" cy="2490494"/>
          </a:xfrm>
          <a:custGeom>
            <a:avLst/>
            <a:gdLst/>
            <a:ahLst/>
            <a:cxnLst/>
            <a:rect l="l" t="t" r="r" b="b"/>
            <a:pathLst>
              <a:path w="9455214" h="2490494">
                <a:moveTo>
                  <a:pt x="0" y="0"/>
                </a:moveTo>
                <a:lnTo>
                  <a:pt x="9455214" y="0"/>
                </a:lnTo>
                <a:lnTo>
                  <a:pt x="9455214" y="2490494"/>
                </a:lnTo>
                <a:lnTo>
                  <a:pt x="0" y="2490494"/>
                </a:lnTo>
                <a:lnTo>
                  <a:pt x="0" y="0"/>
                </a:lnTo>
                <a:close/>
              </a:path>
            </a:pathLst>
          </a:custGeom>
          <a:blipFill>
            <a:blip r:embed="rId4"/>
            <a:stretch>
              <a:fillRect r="-12379" b="-16745"/>
            </a:stretch>
          </a:blipFill>
        </p:spPr>
      </p:sp>
      <p:sp>
        <p:nvSpPr>
          <p:cNvPr id="5" name="TextBox 5"/>
          <p:cNvSpPr txBox="1"/>
          <p:nvPr/>
        </p:nvSpPr>
        <p:spPr>
          <a:xfrm>
            <a:off x="-247610" y="4557832"/>
            <a:ext cx="16230600" cy="3580765"/>
          </a:xfrm>
          <a:prstGeom prst="rect">
            <a:avLst/>
          </a:prstGeom>
        </p:spPr>
        <p:txBody>
          <a:bodyPr lIns="0" tIns="0" rIns="0" bIns="0" rtlCol="0" anchor="t">
            <a:spAutoFit/>
          </a:bodyPr>
          <a:lstStyle/>
          <a:p>
            <a:pPr marL="734059" lvl="1" indent="-367030" algn="just">
              <a:lnSpc>
                <a:spcPts val="4759"/>
              </a:lnSpc>
              <a:buFont typeface="Arial"/>
              <a:buChar char="•"/>
            </a:pPr>
            <a:r>
              <a:rPr lang="en-US" sz="3399" b="1" i="1">
                <a:solidFill>
                  <a:srgbClr val="000000"/>
                </a:solidFill>
                <a:latin typeface="Noto Sans Bold Italics"/>
                <a:ea typeface="Noto Sans Bold Italics"/>
                <a:cs typeface="Noto Sans Bold Italics"/>
                <a:sym typeface="Noto Sans Bold Italics"/>
              </a:rPr>
              <a:t>Lý thuyết: Danh sách liên kết đơn là tập hợp các Node được nối với nhau qua con trỏ next.</a:t>
            </a:r>
          </a:p>
          <a:p>
            <a:pPr marL="734059" lvl="1" indent="-367030" algn="just">
              <a:lnSpc>
                <a:spcPts val="4759"/>
              </a:lnSpc>
              <a:buFont typeface="Arial"/>
              <a:buChar char="•"/>
            </a:pPr>
            <a:r>
              <a:rPr lang="en-US" sz="3399" b="1" i="1">
                <a:solidFill>
                  <a:srgbClr val="000000"/>
                </a:solidFill>
                <a:latin typeface="Noto Sans Bold Italics"/>
                <a:ea typeface="Noto Sans Bold Italics"/>
                <a:cs typeface="Noto Sans Bold Italics"/>
                <a:sym typeface="Noto Sans Bold Italics"/>
              </a:rPr>
              <a:t>Thành phần cơ bản:</a:t>
            </a:r>
          </a:p>
          <a:p>
            <a:pPr marL="734059" lvl="1" indent="-367030" algn="just">
              <a:lnSpc>
                <a:spcPts val="4759"/>
              </a:lnSpc>
              <a:buFont typeface="Arial"/>
              <a:buChar char="•"/>
            </a:pPr>
            <a:r>
              <a:rPr lang="en-US" sz="3399" b="1" i="1">
                <a:solidFill>
                  <a:srgbClr val="000000"/>
                </a:solidFill>
                <a:latin typeface="Noto Sans Bold Italics"/>
                <a:ea typeface="Noto Sans Bold Italics"/>
                <a:cs typeface="Noto Sans Bold Italics"/>
                <a:sym typeface="Noto Sans Bold Italics"/>
              </a:rPr>
              <a:t>head: Con trỏ tới Node đầu tiên.</a:t>
            </a:r>
          </a:p>
          <a:p>
            <a:pPr marL="734059" lvl="1" indent="-367030" algn="just">
              <a:lnSpc>
                <a:spcPts val="4759"/>
              </a:lnSpc>
              <a:buFont typeface="Arial"/>
              <a:buChar char="•"/>
            </a:pPr>
            <a:r>
              <a:rPr lang="en-US" sz="3399" b="1" i="1">
                <a:solidFill>
                  <a:srgbClr val="000000"/>
                </a:solidFill>
                <a:latin typeface="Noto Sans Bold Italics"/>
                <a:ea typeface="Noto Sans Bold Italics"/>
                <a:cs typeface="Noto Sans Bold Italics"/>
                <a:sym typeface="Noto Sans Bold Italics"/>
              </a:rPr>
              <a:t>tail: Con trỏ tới Node cuối cùng (giúp thao tác thêm O(1)).</a:t>
            </a:r>
          </a:p>
          <a:p>
            <a:pPr marL="734059" lvl="1" indent="-367030" algn="just">
              <a:lnSpc>
                <a:spcPts val="4759"/>
              </a:lnSpc>
              <a:buFont typeface="Arial"/>
              <a:buChar char="•"/>
            </a:pPr>
            <a:r>
              <a:rPr lang="en-US" sz="3399" b="1" i="1">
                <a:solidFill>
                  <a:srgbClr val="000000"/>
                </a:solidFill>
                <a:latin typeface="Noto Sans Bold Italics"/>
                <a:ea typeface="Noto Sans Bold Italics"/>
                <a:cs typeface="Noto Sans Bold Italics"/>
                <a:sym typeface="Noto Sans Bold Italics"/>
              </a:rPr>
              <a:t>size: Số lượng phần tử trong danh sách.</a:t>
            </a:r>
          </a:p>
        </p:txBody>
      </p:sp>
      <p:sp>
        <p:nvSpPr>
          <p:cNvPr id="6" name="TextBox 6"/>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Noto Sans"/>
                <a:ea typeface="Noto Sans"/>
                <a:cs typeface="Noto Sans"/>
                <a:sym typeface="Noto Sans"/>
              </a:rPr>
              <a:t>7</a:t>
            </a:r>
          </a:p>
        </p:txBody>
      </p:sp>
    </p:spTree>
  </p:cSld>
  <p:clrMapOvr>
    <a:masterClrMapping/>
  </p:clrMapOvr>
  <p:transition spd="slow">
    <p:cover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0" y="0"/>
            <a:ext cx="18288000" cy="10433956"/>
            <a:chOff x="0" y="0"/>
            <a:chExt cx="24384000" cy="13911942"/>
          </a:xfrm>
        </p:grpSpPr>
        <p:sp>
          <p:nvSpPr>
            <p:cNvPr id="3" name="Freeform 3"/>
            <p:cNvSpPr/>
            <p:nvPr/>
          </p:nvSpPr>
          <p:spPr>
            <a:xfrm>
              <a:off x="0" y="0"/>
              <a:ext cx="24384000" cy="13911962"/>
            </a:xfrm>
            <a:custGeom>
              <a:avLst/>
              <a:gdLst/>
              <a:ahLst/>
              <a:cxnLst/>
              <a:rect l="l" t="t" r="r" b="b"/>
              <a:pathLst>
                <a:path w="24384000" h="13911962">
                  <a:moveTo>
                    <a:pt x="0" y="0"/>
                  </a:moveTo>
                  <a:lnTo>
                    <a:pt x="24384000" y="0"/>
                  </a:lnTo>
                  <a:lnTo>
                    <a:pt x="24384000" y="13911962"/>
                  </a:lnTo>
                  <a:lnTo>
                    <a:pt x="0" y="13911962"/>
                  </a:lnTo>
                  <a:lnTo>
                    <a:pt x="0" y="0"/>
                  </a:lnTo>
                  <a:close/>
                </a:path>
              </a:pathLst>
            </a:custGeom>
            <a:blipFill>
              <a:blip r:embed="rId3"/>
              <a:stretch>
                <a:fillRect r="-1428"/>
              </a:stretch>
            </a:blipFill>
          </p:spPr>
        </p:sp>
      </p:grpSp>
      <p:sp>
        <p:nvSpPr>
          <p:cNvPr id="4" name="Freeform 4"/>
          <p:cNvSpPr/>
          <p:nvPr/>
        </p:nvSpPr>
        <p:spPr>
          <a:xfrm>
            <a:off x="0" y="3085824"/>
            <a:ext cx="8896396" cy="5523838"/>
          </a:xfrm>
          <a:custGeom>
            <a:avLst/>
            <a:gdLst/>
            <a:ahLst/>
            <a:cxnLst/>
            <a:rect l="l" t="t" r="r" b="b"/>
            <a:pathLst>
              <a:path w="8896396" h="5523838">
                <a:moveTo>
                  <a:pt x="0" y="0"/>
                </a:moveTo>
                <a:lnTo>
                  <a:pt x="8896396" y="0"/>
                </a:lnTo>
                <a:lnTo>
                  <a:pt x="8896396" y="5523838"/>
                </a:lnTo>
                <a:lnTo>
                  <a:pt x="0" y="5523838"/>
                </a:lnTo>
                <a:lnTo>
                  <a:pt x="0" y="0"/>
                </a:lnTo>
                <a:close/>
              </a:path>
            </a:pathLst>
          </a:custGeom>
          <a:blipFill>
            <a:blip r:embed="rId4"/>
            <a:stretch>
              <a:fillRect l="-21677" t="-15498" r="-15246"/>
            </a:stretch>
          </a:blipFill>
        </p:spPr>
      </p:sp>
      <p:sp>
        <p:nvSpPr>
          <p:cNvPr id="5" name="TextBox 5"/>
          <p:cNvSpPr txBox="1"/>
          <p:nvPr/>
        </p:nvSpPr>
        <p:spPr>
          <a:xfrm>
            <a:off x="184998" y="1736092"/>
            <a:ext cx="9229130" cy="580390"/>
          </a:xfrm>
          <a:prstGeom prst="rect">
            <a:avLst/>
          </a:prstGeom>
        </p:spPr>
        <p:txBody>
          <a:bodyPr lIns="0" tIns="0" rIns="0" bIns="0" rtlCol="0" anchor="t">
            <a:spAutoFit/>
          </a:bodyPr>
          <a:lstStyle/>
          <a:p>
            <a:pPr algn="ctr">
              <a:lnSpc>
                <a:spcPts val="4759"/>
              </a:lnSpc>
              <a:spcBef>
                <a:spcPct val="0"/>
              </a:spcBef>
            </a:pPr>
            <a:r>
              <a:rPr lang="en-US" sz="3399" b="1" i="1">
                <a:solidFill>
                  <a:srgbClr val="000000"/>
                </a:solidFill>
                <a:latin typeface="Noto Sans Bold Italics"/>
                <a:ea typeface="Noto Sans Bold Italics"/>
                <a:cs typeface="Noto Sans Bold Italics"/>
                <a:sym typeface="Noto Sans Bold Italics"/>
              </a:rPr>
              <a:t>Triển khai Class listNV (Danh sách Nhân viên)</a:t>
            </a:r>
          </a:p>
        </p:txBody>
      </p:sp>
      <p:sp>
        <p:nvSpPr>
          <p:cNvPr id="6" name="TextBox 6"/>
          <p:cNvSpPr txBox="1"/>
          <p:nvPr/>
        </p:nvSpPr>
        <p:spPr>
          <a:xfrm>
            <a:off x="0" y="2249807"/>
            <a:ext cx="12521328" cy="580390"/>
          </a:xfrm>
          <a:prstGeom prst="rect">
            <a:avLst/>
          </a:prstGeom>
        </p:spPr>
        <p:txBody>
          <a:bodyPr lIns="0" tIns="0" rIns="0" bIns="0" rtlCol="0" anchor="t">
            <a:spAutoFit/>
          </a:bodyPr>
          <a:lstStyle/>
          <a:p>
            <a:pPr marL="734059" lvl="1" indent="-367030" algn="ctr">
              <a:lnSpc>
                <a:spcPts val="4759"/>
              </a:lnSpc>
              <a:buFont typeface="Arial"/>
              <a:buChar char="•"/>
            </a:pPr>
            <a:r>
              <a:rPr lang="en-US" sz="3399" b="1" i="1">
                <a:solidFill>
                  <a:srgbClr val="000000"/>
                </a:solidFill>
                <a:latin typeface="Noto Sans Bold Italics"/>
                <a:ea typeface="Noto Sans Bold Italics"/>
                <a:cs typeface="Noto Sans Bold Italics"/>
                <a:sym typeface="Noto Sans Bold Italics"/>
              </a:rPr>
              <a:t>Mục đích: Quản lý toàn bộ vòng đời của dữ liệu nhân viên.</a:t>
            </a:r>
          </a:p>
        </p:txBody>
      </p:sp>
      <p:sp>
        <p:nvSpPr>
          <p:cNvPr id="7" name="TextBox 7"/>
          <p:cNvSpPr txBox="1"/>
          <p:nvPr/>
        </p:nvSpPr>
        <p:spPr>
          <a:xfrm>
            <a:off x="9262026" y="3561439"/>
            <a:ext cx="8556569" cy="5384330"/>
          </a:xfrm>
          <a:prstGeom prst="rect">
            <a:avLst/>
          </a:prstGeom>
        </p:spPr>
        <p:txBody>
          <a:bodyPr lIns="0" tIns="0" rIns="0" bIns="0" rtlCol="0" anchor="t">
            <a:spAutoFit/>
          </a:bodyPr>
          <a:lstStyle/>
          <a:p>
            <a:pPr algn="l">
              <a:lnSpc>
                <a:spcPts val="3298"/>
              </a:lnSpc>
              <a:spcBef>
                <a:spcPct val="0"/>
              </a:spcBef>
            </a:pPr>
            <a:r>
              <a:rPr lang="en-US" sz="2356" b="1" i="1">
                <a:solidFill>
                  <a:srgbClr val="000000"/>
                </a:solidFill>
                <a:latin typeface="Noto Sans Bold Italics"/>
                <a:ea typeface="Noto Sans Bold Italics"/>
                <a:cs typeface="Noto Sans Bold Italics"/>
                <a:sym typeface="Noto Sans Bold Italics"/>
              </a:rPr>
              <a:t>class listNV {</a:t>
            </a:r>
          </a:p>
          <a:p>
            <a:pPr algn="l">
              <a:lnSpc>
                <a:spcPts val="3298"/>
              </a:lnSpc>
              <a:spcBef>
                <a:spcPct val="0"/>
              </a:spcBef>
            </a:pPr>
            <a:r>
              <a:rPr lang="en-US" sz="2356" b="1" i="1">
                <a:solidFill>
                  <a:srgbClr val="000000"/>
                </a:solidFill>
                <a:latin typeface="Noto Sans Bold Italics"/>
                <a:ea typeface="Noto Sans Bold Italics"/>
                <a:cs typeface="Noto Sans Bold Italics"/>
                <a:sym typeface="Noto Sans Bold Italics"/>
              </a:rPr>
              <a:t>public:</a:t>
            </a:r>
          </a:p>
          <a:p>
            <a:pPr algn="l">
              <a:lnSpc>
                <a:spcPts val="3298"/>
              </a:lnSpc>
              <a:spcBef>
                <a:spcPct val="0"/>
              </a:spcBef>
            </a:pPr>
            <a:r>
              <a:rPr lang="en-US" sz="2356" b="1" i="1">
                <a:solidFill>
                  <a:srgbClr val="000000"/>
                </a:solidFill>
                <a:latin typeface="Noto Sans Bold Italics"/>
                <a:ea typeface="Noto Sans Bold Italics"/>
                <a:cs typeface="Noto Sans Bold Italics"/>
                <a:sym typeface="Noto Sans Bold Italics"/>
              </a:rPr>
              <a:t>    nodeNV* head; // Node đầu danh sách</a:t>
            </a:r>
          </a:p>
          <a:p>
            <a:pPr algn="l">
              <a:lnSpc>
                <a:spcPts val="3298"/>
              </a:lnSpc>
              <a:spcBef>
                <a:spcPct val="0"/>
              </a:spcBef>
            </a:pPr>
            <a:r>
              <a:rPr lang="en-US" sz="2356" b="1" i="1">
                <a:solidFill>
                  <a:srgbClr val="000000"/>
                </a:solidFill>
                <a:latin typeface="Noto Sans Bold Italics"/>
                <a:ea typeface="Noto Sans Bold Italics"/>
                <a:cs typeface="Noto Sans Bold Italics"/>
                <a:sym typeface="Noto Sans Bold Italics"/>
              </a:rPr>
              <a:t>    nodeNV* tail; // Node cuối danh sách</a:t>
            </a:r>
          </a:p>
          <a:p>
            <a:pPr algn="l">
              <a:lnSpc>
                <a:spcPts val="3298"/>
              </a:lnSpc>
              <a:spcBef>
                <a:spcPct val="0"/>
              </a:spcBef>
            </a:pPr>
            <a:r>
              <a:rPr lang="en-US" sz="2356" b="1" i="1">
                <a:solidFill>
                  <a:srgbClr val="000000"/>
                </a:solidFill>
                <a:latin typeface="Noto Sans Bold Italics"/>
                <a:ea typeface="Noto Sans Bold Italics"/>
                <a:cs typeface="Noto Sans Bold Italics"/>
                <a:sym typeface="Noto Sans Bold Italics"/>
              </a:rPr>
              <a:t>    int size;     // Số lượng nhân viên</a:t>
            </a:r>
          </a:p>
          <a:p>
            <a:pPr algn="l">
              <a:lnSpc>
                <a:spcPts val="3298"/>
              </a:lnSpc>
              <a:spcBef>
                <a:spcPct val="0"/>
              </a:spcBef>
            </a:pPr>
            <a:r>
              <a:rPr lang="en-US" sz="2356" b="1" i="1">
                <a:solidFill>
                  <a:srgbClr val="000000"/>
                </a:solidFill>
                <a:latin typeface="Noto Sans Bold Italics"/>
                <a:ea typeface="Noto Sans Bold Italics"/>
                <a:cs typeface="Noto Sans Bold Italics"/>
                <a:sym typeface="Noto Sans Bold Italics"/>
              </a:rPr>
              <a:t>    </a:t>
            </a:r>
          </a:p>
          <a:p>
            <a:pPr algn="l">
              <a:lnSpc>
                <a:spcPts val="3298"/>
              </a:lnSpc>
              <a:spcBef>
                <a:spcPct val="0"/>
              </a:spcBef>
            </a:pPr>
            <a:r>
              <a:rPr lang="en-US" sz="2356" b="1" i="1">
                <a:solidFill>
                  <a:srgbClr val="000000"/>
                </a:solidFill>
                <a:latin typeface="Noto Sans Bold Italics"/>
                <a:ea typeface="Noto Sans Bold Italics"/>
                <a:cs typeface="Noto Sans Bold Italics"/>
                <a:sym typeface="Noto Sans Bold Italics"/>
              </a:rPr>
              <a:t>    // Constructor</a:t>
            </a:r>
          </a:p>
          <a:p>
            <a:pPr algn="l">
              <a:lnSpc>
                <a:spcPts val="3298"/>
              </a:lnSpc>
              <a:spcBef>
                <a:spcPct val="0"/>
              </a:spcBef>
            </a:pPr>
            <a:r>
              <a:rPr lang="en-US" sz="2356" b="1" i="1">
                <a:solidFill>
                  <a:srgbClr val="000000"/>
                </a:solidFill>
                <a:latin typeface="Noto Sans Bold Italics"/>
                <a:ea typeface="Noto Sans Bold Italics"/>
                <a:cs typeface="Noto Sans Bold Italics"/>
                <a:sym typeface="Noto Sans Bold Italics"/>
              </a:rPr>
              <a:t>    listNV() {</a:t>
            </a:r>
          </a:p>
          <a:p>
            <a:pPr algn="l">
              <a:lnSpc>
                <a:spcPts val="3298"/>
              </a:lnSpc>
              <a:spcBef>
                <a:spcPct val="0"/>
              </a:spcBef>
            </a:pPr>
            <a:r>
              <a:rPr lang="en-US" sz="2356" b="1" i="1">
                <a:solidFill>
                  <a:srgbClr val="000000"/>
                </a:solidFill>
                <a:latin typeface="Noto Sans Bold Italics"/>
                <a:ea typeface="Noto Sans Bold Italics"/>
                <a:cs typeface="Noto Sans Bold Italics"/>
                <a:sym typeface="Noto Sans Bold Italics"/>
              </a:rPr>
              <a:t>        head = tail = NULL; // Không có node ban đầu</a:t>
            </a:r>
          </a:p>
          <a:p>
            <a:pPr algn="l">
              <a:lnSpc>
                <a:spcPts val="3298"/>
              </a:lnSpc>
              <a:spcBef>
                <a:spcPct val="0"/>
              </a:spcBef>
            </a:pPr>
            <a:r>
              <a:rPr lang="en-US" sz="2356" b="1" i="1">
                <a:solidFill>
                  <a:srgbClr val="000000"/>
                </a:solidFill>
                <a:latin typeface="Noto Sans Bold Italics"/>
                <a:ea typeface="Noto Sans Bold Italics"/>
                <a:cs typeface="Noto Sans Bold Italics"/>
                <a:sym typeface="Noto Sans Bold Italics"/>
              </a:rPr>
              <a:t>        size = 0;</a:t>
            </a:r>
          </a:p>
          <a:p>
            <a:pPr algn="l">
              <a:lnSpc>
                <a:spcPts val="3298"/>
              </a:lnSpc>
              <a:spcBef>
                <a:spcPct val="0"/>
              </a:spcBef>
            </a:pPr>
            <a:r>
              <a:rPr lang="en-US" sz="2356" b="1" i="1">
                <a:solidFill>
                  <a:srgbClr val="000000"/>
                </a:solidFill>
                <a:latin typeface="Noto Sans Bold Italics"/>
                <a:ea typeface="Noto Sans Bold Italics"/>
                <a:cs typeface="Noto Sans Bold Italics"/>
                <a:sym typeface="Noto Sans Bold Italics"/>
              </a:rPr>
              <a:t>    }</a:t>
            </a:r>
          </a:p>
          <a:p>
            <a:pPr algn="l">
              <a:lnSpc>
                <a:spcPts val="3298"/>
              </a:lnSpc>
              <a:spcBef>
                <a:spcPct val="0"/>
              </a:spcBef>
            </a:pPr>
            <a:r>
              <a:rPr lang="en-US" sz="2356" b="1" i="1">
                <a:solidFill>
                  <a:srgbClr val="000000"/>
                </a:solidFill>
                <a:latin typeface="Noto Sans Bold Italics"/>
                <a:ea typeface="Noto Sans Bold Italics"/>
                <a:cs typeface="Noto Sans Bold Italics"/>
                <a:sym typeface="Noto Sans Bold Italics"/>
              </a:rPr>
              <a:t>    // ... các hàm quản lý: addLast, xoaTheoMa, suaTheoMa, ...</a:t>
            </a:r>
          </a:p>
          <a:p>
            <a:pPr algn="l">
              <a:lnSpc>
                <a:spcPts val="3298"/>
              </a:lnSpc>
              <a:spcBef>
                <a:spcPct val="0"/>
              </a:spcBef>
            </a:pPr>
            <a:r>
              <a:rPr lang="en-US" sz="2356" b="1" i="1">
                <a:solidFill>
                  <a:srgbClr val="000000"/>
                </a:solidFill>
                <a:latin typeface="Noto Sans Bold Italics"/>
                <a:ea typeface="Noto Sans Bold Italics"/>
                <a:cs typeface="Noto Sans Bold Italics"/>
                <a:sym typeface="Noto Sans Bold Italics"/>
              </a:rPr>
              <a:t>};</a:t>
            </a:r>
          </a:p>
        </p:txBody>
      </p:sp>
      <p:sp>
        <p:nvSpPr>
          <p:cNvPr id="8" name="TextBox 8"/>
          <p:cNvSpPr txBox="1"/>
          <p:nvPr/>
        </p:nvSpPr>
        <p:spPr>
          <a:xfrm>
            <a:off x="8896396" y="3019149"/>
            <a:ext cx="4643914" cy="580390"/>
          </a:xfrm>
          <a:prstGeom prst="rect">
            <a:avLst/>
          </a:prstGeom>
        </p:spPr>
        <p:txBody>
          <a:bodyPr lIns="0" tIns="0" rIns="0" bIns="0" rtlCol="0" anchor="t">
            <a:spAutoFit/>
          </a:bodyPr>
          <a:lstStyle/>
          <a:p>
            <a:pPr marL="734059" lvl="1" indent="-367030" algn="ctr">
              <a:lnSpc>
                <a:spcPts val="4759"/>
              </a:lnSpc>
              <a:buFont typeface="Arial"/>
              <a:buChar char="•"/>
            </a:pPr>
            <a:r>
              <a:rPr lang="en-US" sz="3399" b="1" i="1">
                <a:solidFill>
                  <a:srgbClr val="000000"/>
                </a:solidFill>
                <a:latin typeface="Noto Sans Bold Italics"/>
                <a:ea typeface="Noto Sans Bold Italics"/>
                <a:cs typeface="Noto Sans Bold Italics"/>
                <a:sym typeface="Noto Sans Bold Italics"/>
              </a:rPr>
              <a:t>Thành phần cốt lõi:</a:t>
            </a:r>
          </a:p>
        </p:txBody>
      </p:sp>
      <p:sp>
        <p:nvSpPr>
          <p:cNvPr id="9" name="TextBox 9"/>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Noto Sans"/>
                <a:ea typeface="Noto Sans"/>
                <a:cs typeface="Noto Sans"/>
                <a:sym typeface="Noto Sans"/>
              </a:rPr>
              <a:t>8</a:t>
            </a:r>
          </a:p>
        </p:txBody>
      </p:sp>
    </p:spTree>
  </p:cSld>
  <p:clrMapOvr>
    <a:masterClrMapping/>
  </p:clrMapOvr>
  <p:transition spd="slow">
    <p:cover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0" y="-19050"/>
            <a:ext cx="18288000" cy="10433956"/>
            <a:chOff x="0" y="0"/>
            <a:chExt cx="24384000" cy="13911942"/>
          </a:xfrm>
        </p:grpSpPr>
        <p:sp>
          <p:nvSpPr>
            <p:cNvPr id="3" name="Freeform 3"/>
            <p:cNvSpPr/>
            <p:nvPr/>
          </p:nvSpPr>
          <p:spPr>
            <a:xfrm>
              <a:off x="0" y="0"/>
              <a:ext cx="24384000" cy="13911962"/>
            </a:xfrm>
            <a:custGeom>
              <a:avLst/>
              <a:gdLst/>
              <a:ahLst/>
              <a:cxnLst/>
              <a:rect l="l" t="t" r="r" b="b"/>
              <a:pathLst>
                <a:path w="24384000" h="13911962">
                  <a:moveTo>
                    <a:pt x="0" y="0"/>
                  </a:moveTo>
                  <a:lnTo>
                    <a:pt x="24384000" y="0"/>
                  </a:lnTo>
                  <a:lnTo>
                    <a:pt x="24384000" y="13911962"/>
                  </a:lnTo>
                  <a:lnTo>
                    <a:pt x="0" y="13911962"/>
                  </a:lnTo>
                  <a:lnTo>
                    <a:pt x="0" y="0"/>
                  </a:lnTo>
                  <a:close/>
                </a:path>
              </a:pathLst>
            </a:custGeom>
            <a:blipFill>
              <a:blip r:embed="rId3"/>
              <a:stretch>
                <a:fillRect r="-1428"/>
              </a:stretch>
            </a:blipFill>
          </p:spPr>
        </p:sp>
      </p:grpSp>
      <p:sp>
        <p:nvSpPr>
          <p:cNvPr id="4" name="Freeform 4"/>
          <p:cNvSpPr/>
          <p:nvPr/>
        </p:nvSpPr>
        <p:spPr>
          <a:xfrm>
            <a:off x="524207" y="3947062"/>
            <a:ext cx="6347682" cy="5109175"/>
          </a:xfrm>
          <a:custGeom>
            <a:avLst/>
            <a:gdLst/>
            <a:ahLst/>
            <a:cxnLst/>
            <a:rect l="l" t="t" r="r" b="b"/>
            <a:pathLst>
              <a:path w="6347682" h="5109175">
                <a:moveTo>
                  <a:pt x="0" y="0"/>
                </a:moveTo>
                <a:lnTo>
                  <a:pt x="6347682" y="0"/>
                </a:lnTo>
                <a:lnTo>
                  <a:pt x="6347682" y="5109175"/>
                </a:lnTo>
                <a:lnTo>
                  <a:pt x="0" y="5109175"/>
                </a:lnTo>
                <a:lnTo>
                  <a:pt x="0" y="0"/>
                </a:lnTo>
                <a:close/>
              </a:path>
            </a:pathLst>
          </a:custGeom>
          <a:blipFill>
            <a:blip r:embed="rId4"/>
            <a:stretch>
              <a:fillRect l="-53679" t="-49051" r="-7300" b="-951"/>
            </a:stretch>
          </a:blipFill>
        </p:spPr>
      </p:sp>
      <p:sp>
        <p:nvSpPr>
          <p:cNvPr id="5" name="TextBox 5"/>
          <p:cNvSpPr txBox="1"/>
          <p:nvPr/>
        </p:nvSpPr>
        <p:spPr>
          <a:xfrm>
            <a:off x="-170599" y="1781112"/>
            <a:ext cx="8724781" cy="580390"/>
          </a:xfrm>
          <a:prstGeom prst="rect">
            <a:avLst/>
          </a:prstGeom>
        </p:spPr>
        <p:txBody>
          <a:bodyPr lIns="0" tIns="0" rIns="0" bIns="0" rtlCol="0" anchor="t">
            <a:spAutoFit/>
          </a:bodyPr>
          <a:lstStyle/>
          <a:p>
            <a:pPr marL="734059" lvl="1" indent="-367030" algn="ctr">
              <a:lnSpc>
                <a:spcPts val="4759"/>
              </a:lnSpc>
              <a:buFont typeface="Arial"/>
              <a:buChar char="•"/>
            </a:pPr>
            <a:r>
              <a:rPr lang="en-US" sz="3399" b="1" i="1">
                <a:solidFill>
                  <a:srgbClr val="000000"/>
                </a:solidFill>
                <a:latin typeface="Noto Sans Bold Italics"/>
                <a:ea typeface="Noto Sans Bold Italics"/>
                <a:cs typeface="Noto Sans Bold Italics"/>
                <a:sym typeface="Noto Sans Bold Italics"/>
              </a:rPr>
              <a:t>Thiết kế Class NhanVien và Hàm nhap()</a:t>
            </a:r>
          </a:p>
        </p:txBody>
      </p:sp>
      <p:sp>
        <p:nvSpPr>
          <p:cNvPr id="6" name="TextBox 6"/>
          <p:cNvSpPr txBox="1"/>
          <p:nvPr/>
        </p:nvSpPr>
        <p:spPr>
          <a:xfrm>
            <a:off x="-170599" y="2294827"/>
            <a:ext cx="14084975" cy="1180465"/>
          </a:xfrm>
          <a:prstGeom prst="rect">
            <a:avLst/>
          </a:prstGeom>
        </p:spPr>
        <p:txBody>
          <a:bodyPr lIns="0" tIns="0" rIns="0" bIns="0" rtlCol="0" anchor="t">
            <a:spAutoFit/>
          </a:bodyPr>
          <a:lstStyle/>
          <a:p>
            <a:pPr marL="734059" lvl="1" indent="-367030" algn="l">
              <a:lnSpc>
                <a:spcPts val="4759"/>
              </a:lnSpc>
              <a:buAutoNum type="arabicPeriod"/>
            </a:pPr>
            <a:r>
              <a:rPr lang="en-US" sz="3399" b="1" i="1">
                <a:solidFill>
                  <a:srgbClr val="000000"/>
                </a:solidFill>
                <a:latin typeface="Noto Sans Bold Italics"/>
                <a:ea typeface="Noto Sans Bold Italics"/>
                <a:cs typeface="Noto Sans Bold Italics"/>
                <a:sym typeface="Noto Sans Bold Italics"/>
              </a:rPr>
              <a:t>Đóng gói dữ liệu: Class chứa các thuộc tính cơ bản của nhân viên.</a:t>
            </a:r>
          </a:p>
          <a:p>
            <a:pPr marL="734059" lvl="1" indent="-367030" algn="l">
              <a:lnSpc>
                <a:spcPts val="4759"/>
              </a:lnSpc>
              <a:buAutoNum type="arabicPeriod"/>
            </a:pPr>
            <a:r>
              <a:rPr lang="en-US" sz="3399" b="1" i="1">
                <a:solidFill>
                  <a:srgbClr val="000000"/>
                </a:solidFill>
                <a:latin typeface="Noto Sans Bold Italics"/>
                <a:ea typeface="Noto Sans Bold Italics"/>
                <a:cs typeface="Noto Sans Bold Italics"/>
                <a:sym typeface="Noto Sans Bold Italics"/>
              </a:rPr>
              <a:t>Hàm nhap(): Thu thập thông tin từ người dùng.</a:t>
            </a:r>
          </a:p>
        </p:txBody>
      </p:sp>
      <p:sp>
        <p:nvSpPr>
          <p:cNvPr id="7" name="TextBox 7"/>
          <p:cNvSpPr txBox="1"/>
          <p:nvPr/>
        </p:nvSpPr>
        <p:spPr>
          <a:xfrm>
            <a:off x="8758398" y="3981621"/>
            <a:ext cx="7436169" cy="4992433"/>
          </a:xfrm>
          <a:prstGeom prst="rect">
            <a:avLst/>
          </a:prstGeom>
        </p:spPr>
        <p:txBody>
          <a:bodyPr lIns="0" tIns="0" rIns="0" bIns="0" rtlCol="0" anchor="t">
            <a:spAutoFit/>
          </a:bodyPr>
          <a:lstStyle/>
          <a:p>
            <a:pPr algn="l">
              <a:lnSpc>
                <a:spcPts val="2809"/>
              </a:lnSpc>
              <a:spcBef>
                <a:spcPct val="0"/>
              </a:spcBef>
            </a:pPr>
            <a:r>
              <a:rPr lang="en-US" sz="2006" b="1" i="1">
                <a:solidFill>
                  <a:srgbClr val="000000"/>
                </a:solidFill>
                <a:latin typeface="Noto Sans Bold Italics"/>
                <a:ea typeface="Noto Sans Bold Italics"/>
                <a:cs typeface="Noto Sans Bold Italics"/>
                <a:sym typeface="Noto Sans Bold Italics"/>
              </a:rPr>
              <a:t>class NhanVien {</a:t>
            </a:r>
          </a:p>
          <a:p>
            <a:pPr algn="l">
              <a:lnSpc>
                <a:spcPts val="2809"/>
              </a:lnSpc>
              <a:spcBef>
                <a:spcPct val="0"/>
              </a:spcBef>
            </a:pPr>
            <a:r>
              <a:rPr lang="en-US" sz="2006" b="1" i="1">
                <a:solidFill>
                  <a:srgbClr val="000000"/>
                </a:solidFill>
                <a:latin typeface="Noto Sans Bold Italics"/>
                <a:ea typeface="Noto Sans Bold Italics"/>
                <a:cs typeface="Noto Sans Bold Italics"/>
                <a:sym typeface="Noto Sans Bold Italics"/>
              </a:rPr>
              <a:t>public:</a:t>
            </a:r>
          </a:p>
          <a:p>
            <a:pPr algn="l">
              <a:lnSpc>
                <a:spcPts val="2809"/>
              </a:lnSpc>
              <a:spcBef>
                <a:spcPct val="0"/>
              </a:spcBef>
            </a:pPr>
            <a:r>
              <a:rPr lang="en-US" sz="2006" b="1" i="1">
                <a:solidFill>
                  <a:srgbClr val="000000"/>
                </a:solidFill>
                <a:latin typeface="Noto Sans Bold Italics"/>
                <a:ea typeface="Noto Sans Bold Italics"/>
                <a:cs typeface="Noto Sans Bold Italics"/>
                <a:sym typeface="Noto Sans Bold Italics"/>
              </a:rPr>
              <a:t>    string maNV, hoTen, chucVu;</a:t>
            </a:r>
          </a:p>
          <a:p>
            <a:pPr algn="l">
              <a:lnSpc>
                <a:spcPts val="2809"/>
              </a:lnSpc>
              <a:spcBef>
                <a:spcPct val="0"/>
              </a:spcBef>
            </a:pPr>
            <a:r>
              <a:rPr lang="en-US" sz="2006" b="1" i="1">
                <a:solidFill>
                  <a:srgbClr val="000000"/>
                </a:solidFill>
                <a:latin typeface="Noto Sans Bold Italics"/>
                <a:ea typeface="Noto Sans Bold Italics"/>
                <a:cs typeface="Noto Sans Bold Italics"/>
                <a:sym typeface="Noto Sans Bold Italics"/>
              </a:rPr>
              <a:t>    int namSinh;</a:t>
            </a:r>
          </a:p>
          <a:p>
            <a:pPr algn="l">
              <a:lnSpc>
                <a:spcPts val="2809"/>
              </a:lnSpc>
              <a:spcBef>
                <a:spcPct val="0"/>
              </a:spcBef>
            </a:pPr>
            <a:r>
              <a:rPr lang="en-US" sz="2006" b="1" i="1">
                <a:solidFill>
                  <a:srgbClr val="000000"/>
                </a:solidFill>
                <a:latin typeface="Noto Sans Bold Italics"/>
                <a:ea typeface="Noto Sans Bold Italics"/>
                <a:cs typeface="Noto Sans Bold Italics"/>
                <a:sym typeface="Noto Sans Bold Italics"/>
              </a:rPr>
              <a:t>    </a:t>
            </a:r>
          </a:p>
          <a:p>
            <a:pPr algn="l">
              <a:lnSpc>
                <a:spcPts val="2809"/>
              </a:lnSpc>
              <a:spcBef>
                <a:spcPct val="0"/>
              </a:spcBef>
            </a:pPr>
            <a:r>
              <a:rPr lang="en-US" sz="2006" b="1" i="1">
                <a:solidFill>
                  <a:srgbClr val="000000"/>
                </a:solidFill>
                <a:latin typeface="Noto Sans Bold Italics"/>
                <a:ea typeface="Noto Sans Bold Italics"/>
                <a:cs typeface="Noto Sans Bold Italics"/>
                <a:sym typeface="Noto Sans Bold Italics"/>
              </a:rPr>
              <a:t>    // Hàm nhập thông tin nhân viên</a:t>
            </a:r>
          </a:p>
          <a:p>
            <a:pPr algn="l">
              <a:lnSpc>
                <a:spcPts val="2809"/>
              </a:lnSpc>
              <a:spcBef>
                <a:spcPct val="0"/>
              </a:spcBef>
            </a:pPr>
            <a:r>
              <a:rPr lang="en-US" sz="2006" b="1" i="1">
                <a:solidFill>
                  <a:srgbClr val="000000"/>
                </a:solidFill>
                <a:latin typeface="Noto Sans Bold Italics"/>
                <a:ea typeface="Noto Sans Bold Italics"/>
                <a:cs typeface="Noto Sans Bold Italics"/>
                <a:sym typeface="Noto Sans Bold Italics"/>
              </a:rPr>
              <a:t>    void nhap() {</a:t>
            </a:r>
          </a:p>
          <a:p>
            <a:pPr algn="l">
              <a:lnSpc>
                <a:spcPts val="2809"/>
              </a:lnSpc>
              <a:spcBef>
                <a:spcPct val="0"/>
              </a:spcBef>
            </a:pPr>
            <a:r>
              <a:rPr lang="en-US" sz="2006" b="1" i="1">
                <a:solidFill>
                  <a:srgbClr val="000000"/>
                </a:solidFill>
                <a:latin typeface="Noto Sans Bold Italics"/>
                <a:ea typeface="Noto Sans Bold Italics"/>
                <a:cs typeface="Noto Sans Bold Italics"/>
                <a:sym typeface="Noto Sans Bold Italics"/>
              </a:rPr>
              <a:t>        cout &lt;&lt; " Nhap ma nhan vien: "; getline(cin &gt;&gt; ws, maNV);</a:t>
            </a:r>
          </a:p>
          <a:p>
            <a:pPr algn="l">
              <a:lnSpc>
                <a:spcPts val="2809"/>
              </a:lnSpc>
              <a:spcBef>
                <a:spcPct val="0"/>
              </a:spcBef>
            </a:pPr>
            <a:r>
              <a:rPr lang="en-US" sz="2006" b="1" i="1">
                <a:solidFill>
                  <a:srgbClr val="000000"/>
                </a:solidFill>
                <a:latin typeface="Noto Sans Bold Italics"/>
                <a:ea typeface="Noto Sans Bold Italics"/>
                <a:cs typeface="Noto Sans Bold Italics"/>
                <a:sym typeface="Noto Sans Bold Italics"/>
              </a:rPr>
              <a:t>        cout &lt;&lt; " Nhap ho ten: "; getline(cin, hoTen);</a:t>
            </a:r>
          </a:p>
          <a:p>
            <a:pPr algn="l">
              <a:lnSpc>
                <a:spcPts val="2809"/>
              </a:lnSpc>
              <a:spcBef>
                <a:spcPct val="0"/>
              </a:spcBef>
            </a:pPr>
            <a:r>
              <a:rPr lang="en-US" sz="2006" b="1" i="1">
                <a:solidFill>
                  <a:srgbClr val="000000"/>
                </a:solidFill>
                <a:latin typeface="Noto Sans Bold Italics"/>
                <a:ea typeface="Noto Sans Bold Italics"/>
                <a:cs typeface="Noto Sans Bold Italics"/>
                <a:sym typeface="Noto Sans Bold Italics"/>
              </a:rPr>
              <a:t>        cout &lt;&lt; " Nhap chuc vu: "; getline(cin, chucVu);</a:t>
            </a:r>
          </a:p>
          <a:p>
            <a:pPr algn="l">
              <a:lnSpc>
                <a:spcPts val="2809"/>
              </a:lnSpc>
              <a:spcBef>
                <a:spcPct val="0"/>
              </a:spcBef>
            </a:pPr>
            <a:r>
              <a:rPr lang="en-US" sz="2006" b="1" i="1">
                <a:solidFill>
                  <a:srgbClr val="000000"/>
                </a:solidFill>
                <a:latin typeface="Noto Sans Bold Italics"/>
                <a:ea typeface="Noto Sans Bold Italics"/>
                <a:cs typeface="Noto Sans Bold Italics"/>
                <a:sym typeface="Noto Sans Bold Italics"/>
              </a:rPr>
              <a:t>        cout &lt;&lt; " Nhap nam sinh: "; cin &gt;&gt; namSinh; cin.ignore();</a:t>
            </a:r>
          </a:p>
          <a:p>
            <a:pPr algn="l">
              <a:lnSpc>
                <a:spcPts val="2809"/>
              </a:lnSpc>
              <a:spcBef>
                <a:spcPct val="0"/>
              </a:spcBef>
            </a:pPr>
            <a:r>
              <a:rPr lang="en-US" sz="2006" b="1" i="1">
                <a:solidFill>
                  <a:srgbClr val="000000"/>
                </a:solidFill>
                <a:latin typeface="Noto Sans Bold Italics"/>
                <a:ea typeface="Noto Sans Bold Italics"/>
                <a:cs typeface="Noto Sans Bold Italics"/>
                <a:sym typeface="Noto Sans Bold Italics"/>
              </a:rPr>
              <a:t>    }</a:t>
            </a:r>
          </a:p>
          <a:p>
            <a:pPr algn="l">
              <a:lnSpc>
                <a:spcPts val="2809"/>
              </a:lnSpc>
              <a:spcBef>
                <a:spcPct val="0"/>
              </a:spcBef>
            </a:pPr>
            <a:r>
              <a:rPr lang="en-US" sz="2006" b="1" i="1">
                <a:solidFill>
                  <a:srgbClr val="000000"/>
                </a:solidFill>
                <a:latin typeface="Noto Sans Bold Italics"/>
                <a:ea typeface="Noto Sans Bold Italics"/>
                <a:cs typeface="Noto Sans Bold Italics"/>
                <a:sym typeface="Noto Sans Bold Italics"/>
              </a:rPr>
              <a:t>    void xuat() { /* ... */ }</a:t>
            </a:r>
          </a:p>
          <a:p>
            <a:pPr algn="l">
              <a:lnSpc>
                <a:spcPts val="2809"/>
              </a:lnSpc>
              <a:spcBef>
                <a:spcPct val="0"/>
              </a:spcBef>
            </a:pPr>
            <a:r>
              <a:rPr lang="en-US" sz="2006" b="1" i="1">
                <a:solidFill>
                  <a:srgbClr val="000000"/>
                </a:solidFill>
                <a:latin typeface="Noto Sans Bold Italics"/>
                <a:ea typeface="Noto Sans Bold Italics"/>
                <a:cs typeface="Noto Sans Bold Italics"/>
                <a:sym typeface="Noto Sans Bold Italics"/>
              </a:rPr>
              <a:t>};</a:t>
            </a:r>
          </a:p>
        </p:txBody>
      </p:sp>
      <p:sp>
        <p:nvSpPr>
          <p:cNvPr id="8" name="TextBox 8"/>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Noto Sans"/>
                <a:ea typeface="Noto Sans"/>
                <a:cs typeface="Noto Sans"/>
                <a:sym typeface="Noto Sans"/>
              </a:rPr>
              <a:t>9</a:t>
            </a:r>
          </a:p>
        </p:txBody>
      </p:sp>
    </p:spTree>
  </p:cSld>
  <p:clrMapOvr>
    <a:masterClrMapping/>
  </p:clrMapOvr>
  <p:transition spd="slow">
    <p:cover dir="u"/>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3179</Words>
  <Application>Microsoft Office PowerPoint</Application>
  <PresentationFormat>Custom</PresentationFormat>
  <Paragraphs>382</Paragraphs>
  <Slides>45</Slides>
  <Notes>9</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45</vt:i4>
      </vt:variant>
    </vt:vector>
  </HeadingPairs>
  <TitlesOfParts>
    <vt:vector size="54" baseType="lpstr">
      <vt:lpstr>Sigmar One</vt:lpstr>
      <vt:lpstr>Noto Sans Bold Italics</vt:lpstr>
      <vt:lpstr>Noto Sans</vt:lpstr>
      <vt:lpstr>Noto Sans Italics</vt:lpstr>
      <vt:lpstr>Noto Sans Bold</vt:lpstr>
      <vt:lpstr>Arial</vt:lpstr>
      <vt:lpstr>Calibri</vt:lpstr>
      <vt:lpstr>Office Theme</vt:lpstr>
      <vt:lpstr>Worksheet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Mẫu slide.pptx</dc:title>
  <dc:creator>Administrator</dc:creator>
  <cp:lastModifiedBy>Administrator</cp:lastModifiedBy>
  <cp:revision>3</cp:revision>
  <dcterms:created xsi:type="dcterms:W3CDTF">2006-08-16T00:00:00Z</dcterms:created>
  <dcterms:modified xsi:type="dcterms:W3CDTF">2025-11-18T08:03:30Z</dcterms:modified>
  <dc:identifier>DAG4x7LzquI</dc:identifier>
</cp:coreProperties>
</file>